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0" r:id="rId5"/>
    <p:sldId id="302" r:id="rId6"/>
    <p:sldId id="303" r:id="rId7"/>
    <p:sldId id="292" r:id="rId8"/>
    <p:sldId id="294" r:id="rId9"/>
    <p:sldId id="293" r:id="rId10"/>
    <p:sldId id="259" r:id="rId11"/>
    <p:sldId id="260" r:id="rId12"/>
    <p:sldId id="261" r:id="rId13"/>
    <p:sldId id="296" r:id="rId14"/>
    <p:sldId id="262" r:id="rId15"/>
    <p:sldId id="263" r:id="rId16"/>
    <p:sldId id="264" r:id="rId17"/>
    <p:sldId id="298" r:id="rId18"/>
    <p:sldId id="300" r:id="rId19"/>
    <p:sldId id="301" r:id="rId20"/>
    <p:sldId id="265" r:id="rId21"/>
    <p:sldId id="266" r:id="rId22"/>
    <p:sldId id="267" r:id="rId23"/>
    <p:sldId id="268" r:id="rId24"/>
    <p:sldId id="270" r:id="rId25"/>
    <p:sldId id="271" r:id="rId26"/>
    <p:sldId id="272" r:id="rId27"/>
    <p:sldId id="273" r:id="rId28"/>
    <p:sldId id="274" r:id="rId29"/>
    <p:sldId id="275" r:id="rId30"/>
    <p:sldId id="277" r:id="rId31"/>
    <p:sldId id="276" r:id="rId32"/>
    <p:sldId id="297" r:id="rId33"/>
    <p:sldId id="278" r:id="rId34"/>
    <p:sldId id="279" r:id="rId35"/>
    <p:sldId id="280" r:id="rId36"/>
    <p:sldId id="281" r:id="rId37"/>
    <p:sldId id="282" r:id="rId38"/>
    <p:sldId id="283" r:id="rId39"/>
    <p:sldId id="285" r:id="rId40"/>
    <p:sldId id="284" r:id="rId41"/>
    <p:sldId id="286" r:id="rId42"/>
    <p:sldId id="287" r:id="rId43"/>
    <p:sldId id="288" r:id="rId44"/>
    <p:sldId id="289" r:id="rId45"/>
    <p:sldId id="295" r:id="rId4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17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2018/8/23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2018/8/23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2018/8/23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2018/8/23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2018/8/23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2018/8/23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2018/8/23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2018/8/23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2018/8/23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2018/8/23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2018/8/23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2018/8/23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b="1" dirty="0" smtClean="0"/>
              <a:t>  </a:t>
            </a:r>
            <a:r>
              <a:rPr lang="zh-CN" altLang="zh-CN" b="1" dirty="0" smtClean="0"/>
              <a:t>手足口病诊疗指南（</a:t>
            </a:r>
            <a:r>
              <a:rPr lang="en-US" altLang="zh-CN" b="1" dirty="0" smtClean="0"/>
              <a:t>2018</a:t>
            </a:r>
            <a:r>
              <a:rPr lang="zh-CN" altLang="zh-CN" b="1" dirty="0" smtClean="0"/>
              <a:t>年版）</a:t>
            </a:r>
            <a:endParaRPr lang="zh-CN" altLang="en-US" dirty="0"/>
          </a:p>
        </p:txBody>
      </p:sp>
      <p:sp>
        <p:nvSpPr>
          <p:cNvPr id="3" name="副标题 2"/>
          <p:cNvSpPr>
            <a:spLocks noGrp="1"/>
          </p:cNvSpPr>
          <p:nvPr>
            <p:ph type="subTitle" idx="1"/>
          </p:nvPr>
        </p:nvSpPr>
        <p:spPr/>
        <p:txBody>
          <a:bodyPr/>
          <a:lstStyle/>
          <a:p>
            <a:r>
              <a:rPr lang="zh-CN" altLang="en-US" dirty="0" smtClean="0"/>
              <a:t>急诊科  何永亮</a:t>
            </a: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流行病学</a:t>
            </a:r>
            <a:endParaRPr lang="zh-CN" altLang="en-US" dirty="0"/>
          </a:p>
        </p:txBody>
      </p:sp>
      <p:sp>
        <p:nvSpPr>
          <p:cNvPr id="3" name="内容占位符 2"/>
          <p:cNvSpPr>
            <a:spLocks noGrp="1"/>
          </p:cNvSpPr>
          <p:nvPr>
            <p:ph idx="1"/>
          </p:nvPr>
        </p:nvSpPr>
        <p:spPr/>
        <p:txBody>
          <a:bodyPr/>
          <a:lstStyle/>
          <a:p>
            <a:r>
              <a:rPr lang="zh-CN" altLang="en-US" dirty="0" smtClean="0"/>
              <a:t>传染源</a:t>
            </a:r>
            <a:endParaRPr lang="en-US" altLang="zh-CN" dirty="0" smtClean="0"/>
          </a:p>
          <a:p>
            <a:pPr>
              <a:buNone/>
            </a:pPr>
            <a:r>
              <a:rPr lang="en-US" altLang="zh-CN" dirty="0" smtClean="0"/>
              <a:t>    </a:t>
            </a:r>
            <a:r>
              <a:rPr lang="zh-CN" altLang="zh-CN" dirty="0" smtClean="0"/>
              <a:t>患儿和隐性感染者为主要传染源，手足口病隐性感染率高。肠道病毒适合在湿、热的环境下生存，可通过感染者的粪便、咽喉分泌物、唾液和疱疹液等广泛传播。</a:t>
            </a:r>
          </a:p>
          <a:p>
            <a:pPr>
              <a:buNone/>
            </a:pP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流行病学</a:t>
            </a:r>
            <a:endParaRPr lang="zh-CN" altLang="en-US" dirty="0"/>
          </a:p>
        </p:txBody>
      </p:sp>
      <p:sp>
        <p:nvSpPr>
          <p:cNvPr id="3" name="内容占位符 2"/>
          <p:cNvSpPr>
            <a:spLocks noGrp="1"/>
          </p:cNvSpPr>
          <p:nvPr>
            <p:ph idx="1"/>
          </p:nvPr>
        </p:nvSpPr>
        <p:spPr/>
        <p:txBody>
          <a:bodyPr/>
          <a:lstStyle/>
          <a:p>
            <a:r>
              <a:rPr lang="zh-CN" altLang="en-US" dirty="0" smtClean="0"/>
              <a:t>传播途径</a:t>
            </a:r>
            <a:endParaRPr lang="en-US" altLang="zh-CN" dirty="0" smtClean="0"/>
          </a:p>
          <a:p>
            <a:pPr>
              <a:buFont typeface="Wingdings" pitchFamily="2" charset="2"/>
              <a:buChar char="u"/>
            </a:pPr>
            <a:r>
              <a:rPr lang="zh-CN" altLang="zh-CN" dirty="0" smtClean="0"/>
              <a:t>密切接触</a:t>
            </a:r>
            <a:r>
              <a:rPr lang="zh-CN" altLang="en-US" dirty="0" smtClean="0"/>
              <a:t>：</a:t>
            </a:r>
            <a:r>
              <a:rPr lang="zh-CN" altLang="zh-CN" dirty="0" smtClean="0"/>
              <a:t>手足口病重要的传播方式，通过接触被病毒污染的手、毛巾、手绢、牙杯、玩具、食具、奶具以及床上用品、内衣等引起感染；</a:t>
            </a:r>
            <a:endParaRPr lang="en-US" altLang="zh-CN" dirty="0" smtClean="0"/>
          </a:p>
          <a:p>
            <a:pPr>
              <a:buFont typeface="Wingdings" pitchFamily="2" charset="2"/>
              <a:buChar char="u"/>
            </a:pPr>
            <a:r>
              <a:rPr lang="zh-CN" altLang="zh-CN" dirty="0" smtClean="0"/>
              <a:t>呼吸道飞沫传播；</a:t>
            </a:r>
            <a:endParaRPr lang="en-US" altLang="zh-CN" dirty="0" smtClean="0"/>
          </a:p>
          <a:p>
            <a:pPr>
              <a:buFont typeface="Wingdings" pitchFamily="2" charset="2"/>
              <a:buChar char="u"/>
            </a:pPr>
            <a:r>
              <a:rPr lang="zh-CN" altLang="zh-CN" dirty="0" smtClean="0"/>
              <a:t>饮用或食入被病毒污染的水和食物亦可感染。</a:t>
            </a:r>
          </a:p>
          <a:p>
            <a:pPr>
              <a:buNone/>
            </a:pP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流行病学</a:t>
            </a:r>
            <a:endParaRPr lang="zh-CN" altLang="en-US" dirty="0"/>
          </a:p>
        </p:txBody>
      </p:sp>
      <p:sp>
        <p:nvSpPr>
          <p:cNvPr id="3" name="内容占位符 2"/>
          <p:cNvSpPr>
            <a:spLocks noGrp="1"/>
          </p:cNvSpPr>
          <p:nvPr>
            <p:ph idx="1"/>
          </p:nvPr>
        </p:nvSpPr>
        <p:spPr/>
        <p:txBody>
          <a:bodyPr/>
          <a:lstStyle/>
          <a:p>
            <a:r>
              <a:rPr lang="zh-CN" altLang="en-US" dirty="0" smtClean="0"/>
              <a:t>易感人群</a:t>
            </a:r>
            <a:endParaRPr lang="en-US" altLang="zh-CN" dirty="0" smtClean="0"/>
          </a:p>
          <a:p>
            <a:pPr>
              <a:buNone/>
            </a:pPr>
            <a:r>
              <a:rPr lang="zh-CN" altLang="zh-CN" dirty="0" smtClean="0"/>
              <a:t>婴幼儿和儿童普遍易感，以</a:t>
            </a:r>
            <a:r>
              <a:rPr lang="en-US" altLang="zh-CN" dirty="0" smtClean="0"/>
              <a:t>5</a:t>
            </a:r>
            <a:r>
              <a:rPr lang="zh-CN" altLang="zh-CN" dirty="0" smtClean="0"/>
              <a:t>岁以下儿童为主。</a:t>
            </a:r>
          </a:p>
          <a:p>
            <a:pPr>
              <a:buNone/>
            </a:pP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流行病学</a:t>
            </a:r>
            <a:endParaRPr lang="zh-CN" altLang="en-U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1785918" y="1357298"/>
            <a:ext cx="5572164" cy="4279045"/>
          </a:xfrm>
          <a:prstGeom prst="rect">
            <a:avLst/>
          </a:prstGeom>
          <a:noFill/>
          <a:ln w="9525">
            <a:noFill/>
            <a:miter lim="800000"/>
            <a:headEnd/>
            <a:tailEnd/>
          </a:ln>
        </p:spPr>
      </p:pic>
      <p:sp>
        <p:nvSpPr>
          <p:cNvPr id="5" name="矩形 4"/>
          <p:cNvSpPr/>
          <p:nvPr/>
        </p:nvSpPr>
        <p:spPr>
          <a:xfrm>
            <a:off x="1571604" y="5786454"/>
            <a:ext cx="6429420" cy="523220"/>
          </a:xfrm>
          <a:prstGeom prst="rect">
            <a:avLst/>
          </a:prstGeom>
        </p:spPr>
        <p:txBody>
          <a:bodyPr wrap="square">
            <a:spAutoFit/>
          </a:bodyPr>
          <a:lstStyle/>
          <a:p>
            <a:r>
              <a:rPr lang="zh-CN" altLang="en-US" sz="1400" dirty="0" smtClean="0"/>
              <a:t>张琪</a:t>
            </a:r>
            <a:r>
              <a:rPr lang="en-US" altLang="zh-CN" sz="1400" dirty="0" smtClean="0"/>
              <a:t>,</a:t>
            </a:r>
            <a:r>
              <a:rPr lang="zh-CN" altLang="en-US" sz="1400" dirty="0" smtClean="0"/>
              <a:t>邹前健</a:t>
            </a:r>
            <a:r>
              <a:rPr lang="en-US" altLang="zh-CN" sz="1400" dirty="0" smtClean="0"/>
              <a:t>.</a:t>
            </a:r>
            <a:r>
              <a:rPr lang="zh-CN" altLang="en-US" sz="1400" dirty="0" smtClean="0"/>
              <a:t>赣州市儿童手足口病流行特征与发病影响因素研究</a:t>
            </a:r>
            <a:r>
              <a:rPr lang="en-US" altLang="zh-CN" sz="1400" dirty="0" smtClean="0"/>
              <a:t>[J].</a:t>
            </a:r>
            <a:r>
              <a:rPr lang="zh-CN" altLang="en-US" sz="1400" dirty="0" smtClean="0"/>
              <a:t>中国社会医学杂志</a:t>
            </a:r>
            <a:r>
              <a:rPr lang="en-US" altLang="zh-CN" sz="1400" dirty="0" smtClean="0"/>
              <a:t>,2014,31(04):269-271.</a:t>
            </a:r>
            <a:endParaRPr lang="zh-CN" alt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发病机制</a:t>
            </a:r>
            <a:endParaRPr lang="zh-CN" altLang="en-US" dirty="0"/>
          </a:p>
        </p:txBody>
      </p:sp>
      <p:sp>
        <p:nvSpPr>
          <p:cNvPr id="3" name="内容占位符 2"/>
          <p:cNvSpPr>
            <a:spLocks noGrp="1"/>
          </p:cNvSpPr>
          <p:nvPr>
            <p:ph idx="1"/>
          </p:nvPr>
        </p:nvSpPr>
        <p:spPr/>
        <p:txBody>
          <a:bodyPr>
            <a:normAutofit fontScale="85000" lnSpcReduction="20000"/>
          </a:bodyPr>
          <a:lstStyle/>
          <a:p>
            <a:r>
              <a:rPr lang="zh-CN" altLang="zh-CN" dirty="0" smtClean="0"/>
              <a:t>肠道病毒主要在扁桃体、咽部和肠道的淋巴结大量复制后释放入血液，可进一步播散到皮肤及黏膜、神经系统、呼吸系统、心脏、肝脏、胰脏、肾上腺等，引起相应组织和器官发生一系列炎症反应，导致相应的临床表现。</a:t>
            </a:r>
            <a:endParaRPr lang="en-US" altLang="zh-CN" dirty="0" smtClean="0"/>
          </a:p>
          <a:p>
            <a:r>
              <a:rPr lang="zh-CN" altLang="zh-CN" dirty="0" smtClean="0"/>
              <a:t>少数病例因神经系统受累导致血管舒缩功能紊乱及</a:t>
            </a:r>
            <a:r>
              <a:rPr lang="en-US" altLang="zh-CN" dirty="0" smtClean="0"/>
              <a:t>IL-10</a:t>
            </a:r>
            <a:r>
              <a:rPr lang="zh-CN" altLang="zh-CN" dirty="0" smtClean="0"/>
              <a:t>、</a:t>
            </a:r>
            <a:r>
              <a:rPr lang="en-US" altLang="zh-CN" dirty="0" smtClean="0"/>
              <a:t>IL-13</a:t>
            </a:r>
            <a:r>
              <a:rPr lang="zh-CN" altLang="zh-CN" dirty="0" smtClean="0"/>
              <a:t>、</a:t>
            </a:r>
            <a:r>
              <a:rPr lang="en-US" altLang="zh-CN" dirty="0" smtClean="0"/>
              <a:t>IFN-</a:t>
            </a:r>
            <a:r>
              <a:rPr lang="zh-CN" altLang="zh-CN" dirty="0" smtClean="0"/>
              <a:t>γ等炎性介质大量释放引起心肺衰竭。</a:t>
            </a:r>
          </a:p>
          <a:p>
            <a:r>
              <a:rPr lang="zh-CN" altLang="zh-CN" dirty="0" smtClean="0"/>
              <a:t>神经源性肺水肿及循环衰竭是重症手足口病患儿的主要死因，病理生理过程复杂，是中枢神经系统受损后神经、体液和生物活性因子等多因素综合作用的结果。</a:t>
            </a:r>
          </a:p>
          <a:p>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临床表现</a:t>
            </a:r>
            <a:endParaRPr lang="zh-CN" altLang="en-US" dirty="0"/>
          </a:p>
        </p:txBody>
      </p:sp>
      <p:sp>
        <p:nvSpPr>
          <p:cNvPr id="3" name="内容占位符 2"/>
          <p:cNvSpPr>
            <a:spLocks noGrp="1"/>
          </p:cNvSpPr>
          <p:nvPr>
            <p:ph idx="1"/>
          </p:nvPr>
        </p:nvSpPr>
        <p:spPr/>
        <p:txBody>
          <a:bodyPr/>
          <a:lstStyle/>
          <a:p>
            <a:r>
              <a:rPr lang="zh-CN" altLang="zh-CN" b="1" dirty="0" smtClean="0"/>
              <a:t>潜伏期</a:t>
            </a:r>
            <a:endParaRPr lang="zh-CN" altLang="zh-CN" dirty="0" smtClean="0"/>
          </a:p>
          <a:p>
            <a:pPr>
              <a:buNone/>
            </a:pPr>
            <a:r>
              <a:rPr lang="zh-CN" altLang="zh-CN" dirty="0" smtClean="0"/>
              <a:t>多为</a:t>
            </a:r>
            <a:r>
              <a:rPr lang="en-US" altLang="zh-CN" dirty="0" smtClean="0"/>
              <a:t>2</a:t>
            </a:r>
            <a:r>
              <a:rPr lang="zh-CN" altLang="zh-CN" dirty="0" smtClean="0"/>
              <a:t>～</a:t>
            </a:r>
            <a:r>
              <a:rPr lang="en-US" altLang="zh-CN" dirty="0" smtClean="0"/>
              <a:t>10</a:t>
            </a:r>
            <a:r>
              <a:rPr lang="zh-CN" altLang="zh-CN" dirty="0" smtClean="0"/>
              <a:t>天，平均</a:t>
            </a:r>
            <a:r>
              <a:rPr lang="en-US" altLang="zh-CN" dirty="0" smtClean="0"/>
              <a:t>3</a:t>
            </a:r>
            <a:r>
              <a:rPr lang="zh-CN" altLang="zh-CN" dirty="0" smtClean="0"/>
              <a:t>～</a:t>
            </a:r>
            <a:r>
              <a:rPr lang="en-US" altLang="zh-CN" dirty="0" smtClean="0"/>
              <a:t>5</a:t>
            </a:r>
            <a:r>
              <a:rPr lang="zh-CN" altLang="zh-CN" dirty="0" smtClean="0"/>
              <a:t>天。</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临床表现</a:t>
            </a:r>
            <a:endParaRPr lang="zh-CN" altLang="en-US" dirty="0"/>
          </a:p>
        </p:txBody>
      </p:sp>
      <p:sp>
        <p:nvSpPr>
          <p:cNvPr id="3" name="内容占位符 2"/>
          <p:cNvSpPr>
            <a:spLocks noGrp="1"/>
          </p:cNvSpPr>
          <p:nvPr>
            <p:ph idx="1"/>
          </p:nvPr>
        </p:nvSpPr>
        <p:spPr/>
        <p:txBody>
          <a:bodyPr/>
          <a:lstStyle/>
          <a:p>
            <a:r>
              <a:rPr lang="zh-CN" altLang="zh-CN" b="1" dirty="0" smtClean="0"/>
              <a:t>临床症状体征</a:t>
            </a:r>
            <a:r>
              <a:rPr lang="zh-CN" altLang="en-US" b="1" dirty="0" smtClean="0"/>
              <a:t>：</a:t>
            </a:r>
            <a:r>
              <a:rPr lang="zh-CN" altLang="zh-CN" b="1" dirty="0" smtClean="0"/>
              <a:t>第</a:t>
            </a:r>
            <a:r>
              <a:rPr lang="en-US" altLang="zh-CN" b="1" dirty="0" smtClean="0"/>
              <a:t>1</a:t>
            </a:r>
            <a:r>
              <a:rPr lang="zh-CN" altLang="zh-CN" b="1" dirty="0" smtClean="0"/>
              <a:t>期（出疹期）</a:t>
            </a:r>
            <a:endParaRPr lang="en-US" altLang="zh-CN" b="1" dirty="0" smtClean="0"/>
          </a:p>
          <a:p>
            <a:pPr>
              <a:buFont typeface="Wingdings" pitchFamily="2" charset="2"/>
              <a:buChar char="u"/>
            </a:pPr>
            <a:r>
              <a:rPr lang="zh-CN" altLang="en-US" dirty="0" smtClean="0"/>
              <a:t>发热</a:t>
            </a:r>
            <a:endParaRPr lang="en-US" altLang="zh-CN" dirty="0" smtClean="0"/>
          </a:p>
          <a:p>
            <a:pPr>
              <a:buFont typeface="Wingdings" pitchFamily="2" charset="2"/>
              <a:buChar char="u"/>
            </a:pPr>
            <a:r>
              <a:rPr lang="zh-CN" altLang="zh-CN" dirty="0" smtClean="0"/>
              <a:t>手、足、口、臀等部位出疹</a:t>
            </a:r>
            <a:endParaRPr lang="en-US" altLang="zh-CN" dirty="0" smtClean="0"/>
          </a:p>
          <a:p>
            <a:pPr>
              <a:buFont typeface="Wingdings" pitchFamily="2" charset="2"/>
              <a:buChar char="u"/>
            </a:pPr>
            <a:r>
              <a:rPr lang="zh-CN" altLang="zh-CN" dirty="0" smtClean="0"/>
              <a:t>咳嗽、流涕、食欲不振等</a:t>
            </a:r>
            <a:r>
              <a:rPr lang="zh-CN" altLang="en-US" dirty="0" smtClean="0"/>
              <a:t>伴随</a:t>
            </a:r>
            <a:r>
              <a:rPr lang="zh-CN" altLang="zh-CN" dirty="0" smtClean="0"/>
              <a:t>症状</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临床表现</a:t>
            </a:r>
            <a:endParaRPr lang="zh-CN" altLang="en-US" dirty="0"/>
          </a:p>
        </p:txBody>
      </p:sp>
      <p:sp>
        <p:nvSpPr>
          <p:cNvPr id="3" name="内容占位符 2"/>
          <p:cNvSpPr>
            <a:spLocks noGrp="1"/>
          </p:cNvSpPr>
          <p:nvPr>
            <p:ph idx="1"/>
          </p:nvPr>
        </p:nvSpPr>
        <p:spPr>
          <a:xfrm>
            <a:off x="457200" y="1600200"/>
            <a:ext cx="4186238" cy="4525963"/>
          </a:xfrm>
        </p:spPr>
        <p:txBody>
          <a:bodyPr>
            <a:normAutofit fontScale="92500" lnSpcReduction="10000"/>
          </a:bodyPr>
          <a:lstStyle/>
          <a:p>
            <a:r>
              <a:rPr lang="zh-CN" altLang="en-US" b="1" dirty="0" smtClean="0"/>
              <a:t>皮疹特点</a:t>
            </a:r>
            <a:endParaRPr lang="en-US" altLang="zh-CN" b="1" dirty="0" smtClean="0"/>
          </a:p>
          <a:p>
            <a:pPr>
              <a:buFont typeface="Wingdings" pitchFamily="2" charset="2"/>
              <a:buChar char="u"/>
            </a:pPr>
            <a:r>
              <a:rPr lang="zh-CN" altLang="en-US" noProof="1" smtClean="0"/>
              <a:t>性质：小疱疹或溃疡</a:t>
            </a:r>
          </a:p>
          <a:p>
            <a:pPr>
              <a:buFont typeface="Wingdings" pitchFamily="2" charset="2"/>
              <a:buChar char="u"/>
            </a:pPr>
            <a:r>
              <a:rPr lang="zh-CN" altLang="en-US" noProof="1" smtClean="0"/>
              <a:t>部位：舌、颊粘膜、硬腭多见，偶可见于软腭、牙龈、扁桃体和咽部。</a:t>
            </a:r>
          </a:p>
          <a:p>
            <a:pPr>
              <a:buFont typeface="Wingdings" pitchFamily="2" charset="2"/>
              <a:buChar char="u"/>
            </a:pPr>
            <a:r>
              <a:rPr lang="zh-CN" altLang="en-US" noProof="1" smtClean="0"/>
              <a:t>症状：破溃后形成小的溃疡，疼痛较剧，年幼儿常表现为烦躁、哭闹、流涎、拒食等。</a:t>
            </a:r>
          </a:p>
          <a:p>
            <a:endParaRPr lang="en-US" altLang="zh-CN" b="1" dirty="0" smtClean="0"/>
          </a:p>
          <a:p>
            <a:pPr>
              <a:buNone/>
            </a:pPr>
            <a:endParaRPr lang="zh-CN" altLang="zh-CN" dirty="0" smtClean="0"/>
          </a:p>
        </p:txBody>
      </p:sp>
      <p:pic>
        <p:nvPicPr>
          <p:cNvPr id="4" name="Picture 5" descr="C:\Users\Administrator\Desktop\手足口病口部皮疹.jpg"/>
          <p:cNvPicPr>
            <a:picLocks noChangeAspect="1" noChangeArrowheads="1"/>
          </p:cNvPicPr>
          <p:nvPr/>
        </p:nvPicPr>
        <p:blipFill>
          <a:blip r:embed="rId2" cstate="print"/>
          <a:srcRect/>
          <a:stretch>
            <a:fillRect/>
          </a:stretch>
        </p:blipFill>
        <p:spPr bwMode="auto">
          <a:xfrm>
            <a:off x="4929190" y="1643050"/>
            <a:ext cx="3915975" cy="4532742"/>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3829048" cy="1143000"/>
          </a:xfrm>
        </p:spPr>
        <p:txBody>
          <a:bodyPr/>
          <a:lstStyle/>
          <a:p>
            <a:r>
              <a:rPr lang="zh-CN" altLang="en-US" dirty="0" smtClean="0"/>
              <a:t>临床表现</a:t>
            </a:r>
            <a:endParaRPr lang="zh-CN" altLang="en-US" dirty="0"/>
          </a:p>
        </p:txBody>
      </p:sp>
      <p:sp>
        <p:nvSpPr>
          <p:cNvPr id="3" name="内容占位符 2"/>
          <p:cNvSpPr>
            <a:spLocks noGrp="1"/>
          </p:cNvSpPr>
          <p:nvPr>
            <p:ph idx="1"/>
          </p:nvPr>
        </p:nvSpPr>
        <p:spPr>
          <a:xfrm>
            <a:off x="457200" y="1600200"/>
            <a:ext cx="3757610" cy="4829196"/>
          </a:xfrm>
        </p:spPr>
        <p:txBody>
          <a:bodyPr>
            <a:normAutofit fontScale="77500" lnSpcReduction="20000"/>
          </a:bodyPr>
          <a:lstStyle/>
          <a:p>
            <a:r>
              <a:rPr lang="zh-CN" altLang="en-US" sz="3900" b="1" dirty="0" smtClean="0"/>
              <a:t>皮疹特点</a:t>
            </a:r>
            <a:endParaRPr lang="en-US" altLang="zh-CN" sz="3900" b="1" dirty="0" smtClean="0"/>
          </a:p>
          <a:p>
            <a:pPr>
              <a:buFont typeface="Wingdings" pitchFamily="2" charset="2"/>
              <a:buChar char="u"/>
            </a:pPr>
            <a:r>
              <a:rPr lang="zh-CN" altLang="en-US" noProof="1" smtClean="0"/>
              <a:t>出疹时间：口腔疱疹后</a:t>
            </a:r>
            <a:r>
              <a:rPr lang="en-US" altLang="zh-CN" noProof="1" smtClean="0"/>
              <a:t>1-2</a:t>
            </a:r>
            <a:r>
              <a:rPr lang="zh-CN" altLang="en-US" noProof="1" smtClean="0"/>
              <a:t>天</a:t>
            </a:r>
          </a:p>
          <a:p>
            <a:pPr>
              <a:buFont typeface="Wingdings" pitchFamily="2" charset="2"/>
              <a:buChar char="u"/>
            </a:pPr>
            <a:r>
              <a:rPr lang="zh-CN" altLang="en-US" noProof="1" smtClean="0"/>
              <a:t>部位：呈离心性分布，手足多见，掌背均有，可见于手臂、腿及臀部，偶见于躯干</a:t>
            </a:r>
          </a:p>
          <a:p>
            <a:pPr>
              <a:buFont typeface="Wingdings" pitchFamily="2" charset="2"/>
              <a:buChar char="u"/>
            </a:pPr>
            <a:r>
              <a:rPr lang="zh-CN" altLang="en-US" noProof="1" smtClean="0"/>
              <a:t>性质：初见斑丘疹很快变为疱疹，疱疹呈圆形或椭圆形扁平凸起，长径与皮纹走向一致，米粒或豌豆大小，质地较硬，多不破溃，内有混浊液体，周围绕以红晕</a:t>
            </a:r>
          </a:p>
          <a:p>
            <a:endParaRPr lang="en-US" altLang="zh-CN" b="1" dirty="0" smtClean="0"/>
          </a:p>
          <a:p>
            <a:pPr>
              <a:buNone/>
            </a:pPr>
            <a:endParaRPr lang="zh-CN" altLang="zh-CN" dirty="0" smtClean="0"/>
          </a:p>
        </p:txBody>
      </p:sp>
      <p:pic>
        <p:nvPicPr>
          <p:cNvPr id="4" name="Picture 4" descr="C:\Users\Administrator\Desktop\手足口病足部皮疹.jpg"/>
          <p:cNvPicPr>
            <a:picLocks noChangeAspect="1" noChangeArrowheads="1"/>
          </p:cNvPicPr>
          <p:nvPr/>
        </p:nvPicPr>
        <p:blipFill>
          <a:blip r:embed="rId2" cstate="print"/>
          <a:srcRect/>
          <a:stretch>
            <a:fillRect/>
          </a:stretch>
        </p:blipFill>
        <p:spPr bwMode="auto">
          <a:xfrm>
            <a:off x="4714876" y="500042"/>
            <a:ext cx="3441334" cy="2928958"/>
          </a:xfrm>
          <a:prstGeom prst="rect">
            <a:avLst/>
          </a:prstGeom>
          <a:noFill/>
        </p:spPr>
      </p:pic>
      <p:pic>
        <p:nvPicPr>
          <p:cNvPr id="5" name="Picture 3" descr="C:\Users\Administrator\Desktop\手足口病手部皮疹.jpg"/>
          <p:cNvPicPr>
            <a:picLocks noChangeAspect="1" noChangeArrowheads="1"/>
          </p:cNvPicPr>
          <p:nvPr/>
        </p:nvPicPr>
        <p:blipFill>
          <a:blip r:embed="rId3" cstate="print"/>
          <a:srcRect/>
          <a:stretch>
            <a:fillRect/>
          </a:stretch>
        </p:blipFill>
        <p:spPr bwMode="auto">
          <a:xfrm>
            <a:off x="4511896" y="3429000"/>
            <a:ext cx="4632104" cy="321471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58204" cy="1143000"/>
          </a:xfrm>
        </p:spPr>
        <p:txBody>
          <a:bodyPr/>
          <a:lstStyle/>
          <a:p>
            <a:r>
              <a:rPr lang="zh-CN" altLang="en-US" dirty="0" smtClean="0"/>
              <a:t>临床表现</a:t>
            </a:r>
            <a:endParaRPr lang="zh-CN" altLang="en-US" dirty="0"/>
          </a:p>
        </p:txBody>
      </p:sp>
      <p:sp>
        <p:nvSpPr>
          <p:cNvPr id="3" name="内容占位符 2"/>
          <p:cNvSpPr>
            <a:spLocks noGrp="1"/>
          </p:cNvSpPr>
          <p:nvPr>
            <p:ph idx="1"/>
          </p:nvPr>
        </p:nvSpPr>
        <p:spPr>
          <a:xfrm>
            <a:off x="457200" y="1600200"/>
            <a:ext cx="4114800" cy="4829196"/>
          </a:xfrm>
        </p:spPr>
        <p:txBody>
          <a:bodyPr>
            <a:normAutofit/>
          </a:bodyPr>
          <a:lstStyle/>
          <a:p>
            <a:r>
              <a:rPr lang="zh-CN" altLang="en-US" sz="3900" b="1" dirty="0" smtClean="0"/>
              <a:t>皮疹特点</a:t>
            </a:r>
            <a:endParaRPr lang="en-US" altLang="zh-CN" sz="3900" b="1" dirty="0" smtClean="0"/>
          </a:p>
          <a:p>
            <a:pPr>
              <a:buFont typeface="Wingdings" pitchFamily="2" charset="2"/>
              <a:buChar char="u"/>
            </a:pPr>
            <a:r>
              <a:rPr lang="zh-CN" altLang="en-US" noProof="1" smtClean="0"/>
              <a:t>部分病例表现为疱疹性咽峡炎</a:t>
            </a:r>
          </a:p>
          <a:p>
            <a:pPr>
              <a:buFont typeface="Wingdings" pitchFamily="2" charset="2"/>
              <a:buChar char="u"/>
            </a:pPr>
            <a:r>
              <a:rPr lang="zh-CN" altLang="en-US" noProof="1" smtClean="0"/>
              <a:t>部分病例没有皮疹</a:t>
            </a:r>
            <a:endParaRPr lang="en-US" altLang="zh-CN" noProof="1" smtClean="0"/>
          </a:p>
          <a:p>
            <a:pPr>
              <a:buFont typeface="Wingdings" pitchFamily="2" charset="2"/>
              <a:buChar char="u"/>
            </a:pPr>
            <a:r>
              <a:rPr lang="zh-CN" altLang="en-US" noProof="1" smtClean="0"/>
              <a:t>重症病例可能皮疹很少或很小</a:t>
            </a:r>
            <a:endParaRPr lang="en-US" altLang="zh-CN" noProof="1" smtClean="0"/>
          </a:p>
          <a:p>
            <a:pPr>
              <a:buNone/>
            </a:pPr>
            <a:endParaRPr lang="zh-CN" altLang="zh-CN" dirty="0" smtClean="0"/>
          </a:p>
        </p:txBody>
      </p:sp>
      <p:pic>
        <p:nvPicPr>
          <p:cNvPr id="6" name="Picture 2" descr="C:\Users\Administrator\Desktop\手足口病 EV71皮疹.jpg"/>
          <p:cNvPicPr>
            <a:picLocks noChangeAspect="1" noChangeArrowheads="1"/>
          </p:cNvPicPr>
          <p:nvPr/>
        </p:nvPicPr>
        <p:blipFill>
          <a:blip r:embed="rId2" cstate="print"/>
          <a:srcRect/>
          <a:stretch>
            <a:fillRect/>
          </a:stretch>
        </p:blipFill>
        <p:spPr bwMode="auto">
          <a:xfrm>
            <a:off x="4500562" y="1928802"/>
            <a:ext cx="4215864" cy="414340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a:buNone/>
            </a:pPr>
            <a:r>
              <a:rPr lang="en-US" altLang="zh-CN" dirty="0" smtClean="0"/>
              <a:t>   </a:t>
            </a:r>
            <a:r>
              <a:rPr lang="zh-CN" altLang="zh-CN" dirty="0" smtClean="0"/>
              <a:t>手足口病（</a:t>
            </a:r>
            <a:r>
              <a:rPr lang="en-US" altLang="zh-CN" dirty="0" smtClean="0"/>
              <a:t>Hand foot and mouth disease</a:t>
            </a:r>
            <a:r>
              <a:rPr lang="zh-CN" altLang="zh-CN" dirty="0" smtClean="0"/>
              <a:t>，</a:t>
            </a:r>
            <a:r>
              <a:rPr lang="en-US" altLang="zh-CN" dirty="0" smtClean="0"/>
              <a:t>HFMD</a:t>
            </a:r>
            <a:r>
              <a:rPr lang="zh-CN" altLang="zh-CN" dirty="0" smtClean="0"/>
              <a:t>）是由肠道病毒感染引起的一种儿童常见传染病，</a:t>
            </a:r>
            <a:r>
              <a:rPr lang="en-US" altLang="zh-CN" dirty="0" smtClean="0"/>
              <a:t>5</a:t>
            </a:r>
            <a:r>
              <a:rPr lang="zh-CN" altLang="zh-CN" dirty="0" smtClean="0"/>
              <a:t>岁以下儿童多发。手足口病是全球性疾病，我国各地全年均有发生，发病率为</a:t>
            </a:r>
            <a:r>
              <a:rPr lang="en-US" altLang="zh-CN" dirty="0" smtClean="0"/>
              <a:t>37.01/10</a:t>
            </a:r>
            <a:r>
              <a:rPr lang="zh-CN" altLang="zh-CN" dirty="0" smtClean="0"/>
              <a:t>万～</a:t>
            </a:r>
            <a:r>
              <a:rPr lang="en-US" altLang="zh-CN" dirty="0" smtClean="0"/>
              <a:t>205.06/10</a:t>
            </a:r>
            <a:r>
              <a:rPr lang="zh-CN" altLang="zh-CN" dirty="0" smtClean="0"/>
              <a:t>万，近年报告病死率在</a:t>
            </a:r>
            <a:r>
              <a:rPr lang="en-US" altLang="zh-CN" dirty="0" smtClean="0"/>
              <a:t>6.46/10</a:t>
            </a:r>
            <a:r>
              <a:rPr lang="zh-CN" altLang="zh-CN" dirty="0" smtClean="0"/>
              <a:t>万～</a:t>
            </a:r>
            <a:r>
              <a:rPr lang="en-US" altLang="zh-CN" dirty="0" smtClean="0"/>
              <a:t>51.00/10</a:t>
            </a:r>
            <a:r>
              <a:rPr lang="zh-CN" altLang="zh-CN" dirty="0" smtClean="0"/>
              <a:t>万之间。</a:t>
            </a:r>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临床表现</a:t>
            </a:r>
            <a:endParaRPr lang="zh-CN" altLang="en-US" dirty="0"/>
          </a:p>
        </p:txBody>
      </p:sp>
      <p:sp>
        <p:nvSpPr>
          <p:cNvPr id="3" name="内容占位符 2"/>
          <p:cNvSpPr>
            <a:spLocks noGrp="1"/>
          </p:cNvSpPr>
          <p:nvPr>
            <p:ph idx="1"/>
          </p:nvPr>
        </p:nvSpPr>
        <p:spPr/>
        <p:txBody>
          <a:bodyPr/>
          <a:lstStyle/>
          <a:p>
            <a:r>
              <a:rPr lang="zh-CN" altLang="zh-CN" b="1" dirty="0" smtClean="0"/>
              <a:t>临床症状体征</a:t>
            </a:r>
            <a:r>
              <a:rPr lang="zh-CN" altLang="en-US" b="1" dirty="0" smtClean="0"/>
              <a:t>：</a:t>
            </a:r>
            <a:r>
              <a:rPr lang="zh-CN" altLang="zh-CN" b="1" dirty="0" smtClean="0"/>
              <a:t>第</a:t>
            </a:r>
            <a:r>
              <a:rPr lang="en-US" altLang="zh-CN" b="1" dirty="0" smtClean="0"/>
              <a:t>2</a:t>
            </a:r>
            <a:r>
              <a:rPr lang="zh-CN" altLang="zh-CN" b="1" dirty="0" smtClean="0"/>
              <a:t>期（神经系统受累期）</a:t>
            </a:r>
            <a:endParaRPr lang="en-US" altLang="zh-CN" b="1" dirty="0" smtClean="0"/>
          </a:p>
          <a:p>
            <a:pPr>
              <a:buNone/>
            </a:pPr>
            <a:r>
              <a:rPr lang="en-US" altLang="zh-CN" dirty="0" smtClean="0"/>
              <a:t>   </a:t>
            </a:r>
            <a:r>
              <a:rPr lang="zh-CN" altLang="zh-CN" dirty="0" smtClean="0"/>
              <a:t>少数病例可出现中枢神经系统损害，多发生在病程</a:t>
            </a:r>
            <a:r>
              <a:rPr lang="en-US" altLang="zh-CN" dirty="0" smtClean="0"/>
              <a:t>1</a:t>
            </a:r>
            <a:r>
              <a:rPr lang="zh-CN" altLang="zh-CN" dirty="0" smtClean="0"/>
              <a:t>～</a:t>
            </a:r>
            <a:r>
              <a:rPr lang="en-US" altLang="zh-CN" dirty="0" smtClean="0"/>
              <a:t>5</a:t>
            </a:r>
            <a:r>
              <a:rPr lang="zh-CN" altLang="zh-CN" dirty="0" smtClean="0"/>
              <a:t>天内，表现为精神差、嗜睡、吸吮无力、易惊、头痛、呕吐、烦躁、肢体抖动、肌无力、颈项强直等。</a:t>
            </a:r>
          </a:p>
          <a:p>
            <a:pPr>
              <a:buNone/>
            </a:pPr>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临床表现</a:t>
            </a:r>
            <a:endParaRPr lang="zh-CN" altLang="en-US" dirty="0"/>
          </a:p>
        </p:txBody>
      </p:sp>
      <p:sp>
        <p:nvSpPr>
          <p:cNvPr id="3" name="内容占位符 2"/>
          <p:cNvSpPr>
            <a:spLocks noGrp="1"/>
          </p:cNvSpPr>
          <p:nvPr>
            <p:ph idx="1"/>
          </p:nvPr>
        </p:nvSpPr>
        <p:spPr/>
        <p:txBody>
          <a:bodyPr/>
          <a:lstStyle/>
          <a:p>
            <a:r>
              <a:rPr lang="zh-CN" altLang="zh-CN" b="1" dirty="0" smtClean="0"/>
              <a:t>临床症状体征</a:t>
            </a:r>
            <a:r>
              <a:rPr lang="zh-CN" altLang="en-US" b="1" dirty="0" smtClean="0"/>
              <a:t>：</a:t>
            </a:r>
            <a:r>
              <a:rPr lang="zh-CN" altLang="zh-CN" b="1" dirty="0" smtClean="0"/>
              <a:t>第</a:t>
            </a:r>
            <a:r>
              <a:rPr lang="en-US" altLang="zh-CN" b="1" dirty="0" smtClean="0"/>
              <a:t>3</a:t>
            </a:r>
            <a:r>
              <a:rPr lang="zh-CN" altLang="zh-CN" b="1" dirty="0" smtClean="0"/>
              <a:t>期（心肺功能衰竭前期）</a:t>
            </a:r>
            <a:endParaRPr lang="en-US" altLang="zh-CN" b="1" dirty="0" smtClean="0"/>
          </a:p>
          <a:p>
            <a:pPr>
              <a:buNone/>
            </a:pPr>
            <a:r>
              <a:rPr lang="en-US" altLang="zh-CN" dirty="0" smtClean="0"/>
              <a:t>   </a:t>
            </a:r>
            <a:r>
              <a:rPr lang="zh-CN" altLang="zh-CN" dirty="0" smtClean="0"/>
              <a:t>多发生在病程</a:t>
            </a:r>
            <a:r>
              <a:rPr lang="en-US" altLang="zh-CN" dirty="0" smtClean="0"/>
              <a:t>5</a:t>
            </a:r>
            <a:r>
              <a:rPr lang="zh-CN" altLang="zh-CN" dirty="0" smtClean="0"/>
              <a:t>天内，表现为心率和呼吸增快、出冷汗、四肢末梢发凉、皮肤发花、血压升高。</a:t>
            </a:r>
          </a:p>
          <a:p>
            <a:pPr>
              <a:buNone/>
            </a:pPr>
            <a:r>
              <a:rPr lang="en-US" altLang="zh-CN" dirty="0" smtClean="0"/>
              <a:t>    </a:t>
            </a:r>
            <a:r>
              <a:rPr lang="zh-CN" altLang="zh-CN" dirty="0" smtClean="0"/>
              <a:t>此期属于手足口病重症病例危重型。及时识别并正确治疗，是降低病死率的关键。</a:t>
            </a:r>
          </a:p>
          <a:p>
            <a:pPr>
              <a:buNone/>
            </a:pP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临床表现</a:t>
            </a:r>
            <a:endParaRPr lang="zh-CN" altLang="en-US" dirty="0"/>
          </a:p>
        </p:txBody>
      </p:sp>
      <p:sp>
        <p:nvSpPr>
          <p:cNvPr id="3" name="内容占位符 2"/>
          <p:cNvSpPr>
            <a:spLocks noGrp="1"/>
          </p:cNvSpPr>
          <p:nvPr>
            <p:ph idx="1"/>
          </p:nvPr>
        </p:nvSpPr>
        <p:spPr/>
        <p:txBody>
          <a:bodyPr/>
          <a:lstStyle/>
          <a:p>
            <a:r>
              <a:rPr lang="zh-CN" altLang="zh-CN" b="1" dirty="0" smtClean="0"/>
              <a:t>临床症状体征</a:t>
            </a:r>
            <a:r>
              <a:rPr lang="zh-CN" altLang="en-US" b="1" dirty="0" smtClean="0"/>
              <a:t>：</a:t>
            </a:r>
            <a:r>
              <a:rPr lang="zh-CN" altLang="zh-CN" b="1" dirty="0" smtClean="0"/>
              <a:t>第</a:t>
            </a:r>
            <a:r>
              <a:rPr lang="en-US" altLang="zh-CN" b="1" dirty="0" smtClean="0"/>
              <a:t>4</a:t>
            </a:r>
            <a:r>
              <a:rPr lang="zh-CN" altLang="zh-CN" b="1" dirty="0" smtClean="0"/>
              <a:t>期（心肺功能衰竭期）</a:t>
            </a:r>
            <a:endParaRPr lang="en-US" altLang="zh-CN" b="1" dirty="0" smtClean="0"/>
          </a:p>
          <a:p>
            <a:pPr>
              <a:buNone/>
            </a:pPr>
            <a:r>
              <a:rPr lang="en-US" altLang="zh-CN" dirty="0" smtClean="0"/>
              <a:t>    </a:t>
            </a:r>
            <a:r>
              <a:rPr lang="zh-CN" altLang="zh-CN" dirty="0" smtClean="0"/>
              <a:t>可在第</a:t>
            </a:r>
            <a:r>
              <a:rPr lang="en-US" altLang="zh-CN" dirty="0" smtClean="0"/>
              <a:t>3</a:t>
            </a:r>
            <a:r>
              <a:rPr lang="zh-CN" altLang="zh-CN" dirty="0" smtClean="0"/>
              <a:t>期的基础上迅速进入该期。临床表现为心动过速（个别患儿心动过缓）、呼吸急促、口唇紫绀、咳粉红色泡沫痰或血性液体、血压降低或休克。亦有病例以严重脑功能衰竭为主要表现，临床可见抽搐、严重意识障碍等。</a:t>
            </a:r>
          </a:p>
          <a:p>
            <a:pPr>
              <a:buNone/>
            </a:pP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临床表现</a:t>
            </a:r>
            <a:endParaRPr lang="zh-CN" altLang="en-US" dirty="0"/>
          </a:p>
        </p:txBody>
      </p:sp>
      <p:sp>
        <p:nvSpPr>
          <p:cNvPr id="3" name="内容占位符 2"/>
          <p:cNvSpPr>
            <a:spLocks noGrp="1"/>
          </p:cNvSpPr>
          <p:nvPr>
            <p:ph idx="1"/>
          </p:nvPr>
        </p:nvSpPr>
        <p:spPr/>
        <p:txBody>
          <a:bodyPr/>
          <a:lstStyle/>
          <a:p>
            <a:r>
              <a:rPr lang="zh-CN" altLang="zh-CN" b="1" dirty="0" smtClean="0"/>
              <a:t>临床症状体征</a:t>
            </a:r>
            <a:r>
              <a:rPr lang="zh-CN" altLang="en-US" b="1" dirty="0" smtClean="0"/>
              <a:t>：</a:t>
            </a:r>
            <a:r>
              <a:rPr lang="zh-CN" altLang="zh-CN" b="1" dirty="0" smtClean="0"/>
              <a:t>第</a:t>
            </a:r>
            <a:r>
              <a:rPr lang="en-US" altLang="zh-CN" b="1" dirty="0" smtClean="0"/>
              <a:t>5</a:t>
            </a:r>
            <a:r>
              <a:rPr lang="zh-CN" altLang="zh-CN" b="1" dirty="0" smtClean="0"/>
              <a:t>期（恢复期）</a:t>
            </a:r>
            <a:r>
              <a:rPr lang="en-US" altLang="zh-CN" b="1" dirty="0" smtClean="0"/>
              <a:t>  </a:t>
            </a:r>
            <a:r>
              <a:rPr lang="en-US" altLang="zh-CN" dirty="0" smtClean="0"/>
              <a:t> </a:t>
            </a:r>
          </a:p>
          <a:p>
            <a:pPr>
              <a:buNone/>
            </a:pPr>
            <a:r>
              <a:rPr lang="en-US" altLang="zh-CN" dirty="0" smtClean="0"/>
              <a:t>    </a:t>
            </a:r>
            <a:r>
              <a:rPr lang="zh-CN" altLang="zh-CN" dirty="0" smtClean="0"/>
              <a:t>体温逐渐恢复正常，对血管活性药物的依赖逐渐减少，神经系统受累症状和心肺功能逐渐恢复，少数可遗留神经系统后遗症。部分手足口病例（多见于</a:t>
            </a:r>
            <a:r>
              <a:rPr lang="en-US" altLang="zh-CN" dirty="0" smtClean="0"/>
              <a:t>CV-A6</a:t>
            </a:r>
            <a:r>
              <a:rPr lang="zh-CN" altLang="zh-CN" dirty="0" smtClean="0"/>
              <a:t>、</a:t>
            </a:r>
            <a:r>
              <a:rPr lang="en-US" altLang="zh-CN" dirty="0" smtClean="0"/>
              <a:t>CV-A10</a:t>
            </a:r>
            <a:r>
              <a:rPr lang="zh-CN" altLang="zh-CN" dirty="0" smtClean="0"/>
              <a:t>感染者）在病后</a:t>
            </a:r>
            <a:r>
              <a:rPr lang="en-US" altLang="zh-CN" dirty="0" smtClean="0"/>
              <a:t>2</a:t>
            </a:r>
            <a:r>
              <a:rPr lang="zh-CN" altLang="zh-CN" dirty="0" smtClean="0"/>
              <a:t>～</a:t>
            </a:r>
            <a:r>
              <a:rPr lang="en-US" altLang="zh-CN" dirty="0" smtClean="0"/>
              <a:t>4</a:t>
            </a:r>
            <a:r>
              <a:rPr lang="zh-CN" altLang="zh-CN" dirty="0" smtClean="0"/>
              <a:t>周有脱甲的症状，新甲于</a:t>
            </a:r>
            <a:r>
              <a:rPr lang="en-US" altLang="zh-CN" dirty="0" smtClean="0"/>
              <a:t>1</a:t>
            </a:r>
            <a:r>
              <a:rPr lang="zh-CN" altLang="zh-CN" dirty="0" smtClean="0"/>
              <a:t>～</a:t>
            </a:r>
            <a:r>
              <a:rPr lang="en-US" altLang="zh-CN" dirty="0" smtClean="0"/>
              <a:t>2</a:t>
            </a:r>
            <a:r>
              <a:rPr lang="zh-CN" altLang="zh-CN" dirty="0" smtClean="0"/>
              <a:t>月长出。</a:t>
            </a:r>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辅助检查</a:t>
            </a:r>
            <a:endParaRPr lang="zh-CN" altLang="en-US" dirty="0"/>
          </a:p>
        </p:txBody>
      </p:sp>
      <p:sp>
        <p:nvSpPr>
          <p:cNvPr id="3" name="内容占位符 2"/>
          <p:cNvSpPr>
            <a:spLocks noGrp="1"/>
          </p:cNvSpPr>
          <p:nvPr>
            <p:ph idx="1"/>
          </p:nvPr>
        </p:nvSpPr>
        <p:spPr/>
        <p:txBody>
          <a:bodyPr/>
          <a:lstStyle/>
          <a:p>
            <a:r>
              <a:rPr lang="zh-CN" altLang="en-US" dirty="0" smtClean="0"/>
              <a:t>实验室检查</a:t>
            </a:r>
            <a:endParaRPr lang="en-US" altLang="zh-CN" dirty="0" smtClean="0"/>
          </a:p>
          <a:p>
            <a:pPr>
              <a:buNone/>
            </a:pPr>
            <a:r>
              <a:rPr lang="en-US" altLang="zh-CN" dirty="0" smtClean="0"/>
              <a:t> </a:t>
            </a:r>
            <a:r>
              <a:rPr lang="en-US" altLang="zh-CN" b="1" dirty="0" smtClean="0"/>
              <a:t>1.</a:t>
            </a:r>
            <a:r>
              <a:rPr lang="zh-CN" altLang="zh-CN" b="1" dirty="0" smtClean="0"/>
              <a:t>血常规及</a:t>
            </a:r>
            <a:r>
              <a:rPr lang="en-US" altLang="zh-CN" b="1" dirty="0" smtClean="0"/>
              <a:t>C</a:t>
            </a:r>
            <a:r>
              <a:rPr lang="zh-CN" altLang="zh-CN" b="1" dirty="0" smtClean="0"/>
              <a:t>反应蛋白（</a:t>
            </a:r>
            <a:r>
              <a:rPr lang="en-US" altLang="zh-CN" b="1" dirty="0" smtClean="0"/>
              <a:t>CRP</a:t>
            </a:r>
            <a:r>
              <a:rPr lang="zh-CN" altLang="zh-CN" b="1" dirty="0" smtClean="0"/>
              <a:t>）</a:t>
            </a:r>
            <a:r>
              <a:rPr lang="en-US" altLang="zh-CN" dirty="0" smtClean="0"/>
              <a:t>   </a:t>
            </a:r>
            <a:r>
              <a:rPr lang="zh-CN" altLang="zh-CN" dirty="0" smtClean="0"/>
              <a:t>多数病例白细胞计数正常，部分病例白细胞计数、中性粒细胞比例及</a:t>
            </a:r>
            <a:r>
              <a:rPr lang="en-US" altLang="zh-CN" dirty="0" smtClean="0"/>
              <a:t>CRP</a:t>
            </a:r>
            <a:r>
              <a:rPr lang="zh-CN" altLang="zh-CN" dirty="0" smtClean="0"/>
              <a:t>可升高。</a:t>
            </a:r>
            <a:endParaRPr lang="en-US" altLang="zh-CN" dirty="0" smtClean="0"/>
          </a:p>
          <a:p>
            <a:pPr>
              <a:buNone/>
            </a:pPr>
            <a:r>
              <a:rPr lang="en-US" altLang="zh-CN" dirty="0" smtClean="0"/>
              <a:t>2.</a:t>
            </a:r>
            <a:r>
              <a:rPr lang="zh-CN" altLang="zh-CN" b="1" dirty="0" smtClean="0"/>
              <a:t>血生化</a:t>
            </a:r>
            <a:r>
              <a:rPr lang="en-US" altLang="zh-CN" dirty="0" smtClean="0"/>
              <a:t>   </a:t>
            </a:r>
            <a:r>
              <a:rPr lang="zh-CN" altLang="zh-CN" dirty="0" smtClean="0"/>
              <a:t>部分病例丙氨酸氨基转移酶（</a:t>
            </a:r>
            <a:r>
              <a:rPr lang="en-US" altLang="zh-CN" dirty="0" smtClean="0"/>
              <a:t>ALT</a:t>
            </a:r>
            <a:r>
              <a:rPr lang="zh-CN" altLang="zh-CN" dirty="0" smtClean="0"/>
              <a:t>）、天门冬氨酸氨基转移酶（</a:t>
            </a:r>
            <a:r>
              <a:rPr lang="en-US" altLang="zh-CN" dirty="0" smtClean="0"/>
              <a:t>AST</a:t>
            </a:r>
            <a:r>
              <a:rPr lang="zh-CN" altLang="zh-CN" dirty="0" smtClean="0"/>
              <a:t>）、肌酸激酶同工酶（</a:t>
            </a:r>
            <a:r>
              <a:rPr lang="en-US" altLang="zh-CN" dirty="0" smtClean="0"/>
              <a:t>CK-MB</a:t>
            </a:r>
            <a:r>
              <a:rPr lang="zh-CN" altLang="zh-CN" dirty="0" smtClean="0"/>
              <a:t>）轻度升高，病情危重者肌钙蛋白、血糖、乳酸升高。</a:t>
            </a:r>
          </a:p>
          <a:p>
            <a:pPr>
              <a:buNone/>
            </a:pPr>
            <a:endParaRPr lang="zh-CN" altLang="zh-CN" dirty="0" smtClean="0"/>
          </a:p>
          <a:p>
            <a:pPr>
              <a:buNone/>
            </a:pPr>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辅助检查</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实验室检查</a:t>
            </a:r>
            <a:endParaRPr lang="en-US" altLang="zh-CN" dirty="0" smtClean="0"/>
          </a:p>
          <a:p>
            <a:r>
              <a:rPr lang="en-US" altLang="zh-CN" dirty="0" smtClean="0"/>
              <a:t> 3.</a:t>
            </a:r>
            <a:r>
              <a:rPr lang="zh-CN" altLang="zh-CN" b="1" dirty="0" smtClean="0"/>
              <a:t>脑脊液 </a:t>
            </a:r>
            <a:r>
              <a:rPr lang="en-US" altLang="zh-CN" dirty="0" smtClean="0"/>
              <a:t>  </a:t>
            </a:r>
            <a:r>
              <a:rPr lang="zh-CN" altLang="zh-CN" dirty="0" smtClean="0"/>
              <a:t>神经系统受累时，脑脊液符合病毒性脑膜炎和</a:t>
            </a:r>
            <a:r>
              <a:rPr lang="en-US" altLang="zh-CN" dirty="0" smtClean="0"/>
              <a:t>/</a:t>
            </a:r>
            <a:r>
              <a:rPr lang="zh-CN" altLang="zh-CN" dirty="0" smtClean="0"/>
              <a:t>或脑炎改变，表现为外观清亮，压力增高，白细胞计数增多，以单核细胞为主（早期以多核细胞升高为主），蛋白正常或轻度增多，糖和氯化物正常。</a:t>
            </a:r>
          </a:p>
          <a:p>
            <a:r>
              <a:rPr lang="en-US" altLang="zh-CN" dirty="0" smtClean="0"/>
              <a:t>4.</a:t>
            </a:r>
            <a:r>
              <a:rPr lang="zh-CN" altLang="zh-CN" b="1" dirty="0" smtClean="0"/>
              <a:t>血气分析</a:t>
            </a:r>
            <a:r>
              <a:rPr lang="en-US" altLang="zh-CN" dirty="0" smtClean="0"/>
              <a:t>   </a:t>
            </a:r>
            <a:r>
              <a:rPr lang="zh-CN" altLang="zh-CN" dirty="0" smtClean="0"/>
              <a:t>呼吸系统受累时或重症病例可有动脉血氧分压降低，血氧饱和度下降，二氧化碳分压升高，酸中毒等。</a:t>
            </a:r>
          </a:p>
          <a:p>
            <a:pPr>
              <a:buNone/>
            </a:pPr>
            <a:endParaRPr lang="zh-CN" altLang="zh-CN" dirty="0" smtClean="0"/>
          </a:p>
          <a:p>
            <a:pPr>
              <a:buNone/>
            </a:pPr>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辅助检查</a:t>
            </a:r>
            <a:endParaRPr lang="zh-CN" altLang="en-US" dirty="0"/>
          </a:p>
        </p:txBody>
      </p:sp>
      <p:sp>
        <p:nvSpPr>
          <p:cNvPr id="3" name="内容占位符 2"/>
          <p:cNvSpPr>
            <a:spLocks noGrp="1"/>
          </p:cNvSpPr>
          <p:nvPr>
            <p:ph idx="1"/>
          </p:nvPr>
        </p:nvSpPr>
        <p:spPr/>
        <p:txBody>
          <a:bodyPr>
            <a:normAutofit/>
          </a:bodyPr>
          <a:lstStyle/>
          <a:p>
            <a:r>
              <a:rPr lang="zh-CN" altLang="en-US" dirty="0" smtClean="0"/>
              <a:t>实验室检查</a:t>
            </a:r>
            <a:endParaRPr lang="en-US" altLang="zh-CN" dirty="0" smtClean="0"/>
          </a:p>
          <a:p>
            <a:pPr>
              <a:buNone/>
            </a:pPr>
            <a:r>
              <a:rPr lang="en-US" altLang="zh-CN" dirty="0" smtClean="0"/>
              <a:t>    5.</a:t>
            </a:r>
            <a:r>
              <a:rPr lang="zh-CN" altLang="zh-CN" b="1" dirty="0" smtClean="0"/>
              <a:t>病原学及血清学</a:t>
            </a:r>
            <a:r>
              <a:rPr lang="en-US" altLang="zh-CN" dirty="0" smtClean="0"/>
              <a:t>   </a:t>
            </a:r>
            <a:r>
              <a:rPr lang="zh-CN" altLang="zh-CN" dirty="0" smtClean="0"/>
              <a:t>临床样本（咽拭子、粪便或肛拭子、血液等标本）肠道病毒特异性核酸检测阳性或分离到肠道病毒。急性期血清相关病毒</a:t>
            </a:r>
            <a:r>
              <a:rPr lang="en-US" altLang="zh-CN" dirty="0" err="1" smtClean="0"/>
              <a:t>IgM</a:t>
            </a:r>
            <a:r>
              <a:rPr lang="zh-CN" altLang="zh-CN" dirty="0" smtClean="0"/>
              <a:t>抗体阳性。恢复期血清</a:t>
            </a:r>
            <a:r>
              <a:rPr lang="en-US" altLang="zh-CN" dirty="0" smtClean="0"/>
              <a:t>CV-A16</a:t>
            </a:r>
            <a:r>
              <a:rPr lang="zh-CN" altLang="zh-CN" dirty="0" smtClean="0"/>
              <a:t>、</a:t>
            </a:r>
            <a:r>
              <a:rPr lang="en-US" altLang="zh-CN" dirty="0" smtClean="0"/>
              <a:t>EV-A71</a:t>
            </a:r>
            <a:r>
              <a:rPr lang="zh-CN" altLang="zh-CN" dirty="0" smtClean="0"/>
              <a:t>或其他可引起手足口病的肠道病毒中和抗体比急性期有</a:t>
            </a:r>
            <a:r>
              <a:rPr lang="en-US" altLang="zh-CN" dirty="0" smtClean="0"/>
              <a:t>4</a:t>
            </a:r>
            <a:r>
              <a:rPr lang="zh-CN" altLang="zh-CN" dirty="0" smtClean="0"/>
              <a:t>倍及以上升高。</a:t>
            </a:r>
          </a:p>
          <a:p>
            <a:pPr>
              <a:buNone/>
            </a:pPr>
            <a:endParaRPr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辅助检查</a:t>
            </a:r>
            <a:endParaRPr lang="zh-CN" altLang="en-US" dirty="0"/>
          </a:p>
        </p:txBody>
      </p:sp>
      <p:sp>
        <p:nvSpPr>
          <p:cNvPr id="3" name="内容占位符 2"/>
          <p:cNvSpPr>
            <a:spLocks noGrp="1"/>
          </p:cNvSpPr>
          <p:nvPr>
            <p:ph idx="1"/>
          </p:nvPr>
        </p:nvSpPr>
        <p:spPr/>
        <p:txBody>
          <a:bodyPr>
            <a:normAutofit fontScale="85000" lnSpcReduction="10000"/>
          </a:bodyPr>
          <a:lstStyle/>
          <a:p>
            <a:r>
              <a:rPr lang="zh-CN" altLang="zh-CN" b="1" dirty="0" smtClean="0"/>
              <a:t>影像学检查</a:t>
            </a:r>
            <a:endParaRPr lang="zh-CN" altLang="zh-CN" dirty="0" smtClean="0"/>
          </a:p>
          <a:p>
            <a:pPr>
              <a:buNone/>
            </a:pPr>
            <a:r>
              <a:rPr lang="en-US" altLang="zh-CN" b="1" dirty="0" smtClean="0"/>
              <a:t>     1.</a:t>
            </a:r>
            <a:r>
              <a:rPr lang="zh-CN" altLang="zh-CN" b="1" dirty="0" smtClean="0"/>
              <a:t>影像学</a:t>
            </a:r>
            <a:r>
              <a:rPr lang="en-US" altLang="zh-CN" dirty="0" smtClean="0"/>
              <a:t>   </a:t>
            </a:r>
            <a:r>
              <a:rPr lang="zh-CN" altLang="zh-CN" dirty="0" smtClean="0"/>
              <a:t>轻症患儿肺部无明显异常。重症及危重症患儿并发神经源性肺水肿时，两肺野透亮度减低，磨玻璃样改变，局限或广泛分布的斑片状、大片状阴影，进展迅速。 </a:t>
            </a:r>
          </a:p>
          <a:p>
            <a:pPr>
              <a:buNone/>
            </a:pPr>
            <a:r>
              <a:rPr lang="en-US" altLang="zh-CN" b="1" dirty="0" smtClean="0"/>
              <a:t>     2.</a:t>
            </a:r>
            <a:r>
              <a:rPr lang="zh-CN" altLang="zh-CN" b="1" dirty="0" smtClean="0"/>
              <a:t>颅脑</a:t>
            </a:r>
            <a:r>
              <a:rPr lang="en-US" altLang="zh-CN" b="1" dirty="0" smtClean="0"/>
              <a:t>CT</a:t>
            </a:r>
            <a:r>
              <a:rPr lang="zh-CN" altLang="zh-CN" b="1" dirty="0" smtClean="0"/>
              <a:t>和</a:t>
            </a:r>
            <a:r>
              <a:rPr lang="en-US" altLang="zh-CN" b="1" dirty="0" smtClean="0"/>
              <a:t>/</a:t>
            </a:r>
            <a:r>
              <a:rPr lang="zh-CN" altLang="zh-CN" b="1" dirty="0" smtClean="0"/>
              <a:t>或</a:t>
            </a:r>
            <a:r>
              <a:rPr lang="en-US" altLang="zh-CN" b="1" dirty="0" smtClean="0"/>
              <a:t>MRI </a:t>
            </a:r>
            <a:r>
              <a:rPr lang="en-US" altLang="zh-CN" dirty="0" smtClean="0"/>
              <a:t>  </a:t>
            </a:r>
            <a:r>
              <a:rPr lang="zh-CN" altLang="zh-CN" dirty="0" smtClean="0"/>
              <a:t>颅脑</a:t>
            </a:r>
            <a:r>
              <a:rPr lang="en-US" altLang="zh-CN" dirty="0" smtClean="0"/>
              <a:t>CT</a:t>
            </a:r>
            <a:r>
              <a:rPr lang="zh-CN" altLang="zh-CN" dirty="0" smtClean="0"/>
              <a:t>检查可用于鉴别颅内出血、脑疝、颅内占位等病变。神经系统受累者</a:t>
            </a:r>
            <a:r>
              <a:rPr lang="en-US" altLang="zh-CN" dirty="0" smtClean="0"/>
              <a:t>MRI</a:t>
            </a:r>
            <a:r>
              <a:rPr lang="zh-CN" altLang="zh-CN" dirty="0" smtClean="0"/>
              <a:t>检查可出现异常改变，合并脑干脑炎者可表现为脑桥、延髓及中脑的斑点状或斑片状长</a:t>
            </a:r>
            <a:r>
              <a:rPr lang="en-US" altLang="zh-CN" dirty="0" smtClean="0"/>
              <a:t>T1</a:t>
            </a:r>
            <a:r>
              <a:rPr lang="zh-CN" altLang="zh-CN" dirty="0" smtClean="0"/>
              <a:t>长</a:t>
            </a:r>
            <a:r>
              <a:rPr lang="en-US" altLang="zh-CN" dirty="0" smtClean="0"/>
              <a:t>T2</a:t>
            </a:r>
            <a:r>
              <a:rPr lang="zh-CN" altLang="zh-CN" dirty="0" smtClean="0"/>
              <a:t>信号。并发急性弛缓性麻痹者可显示受累节段脊髓前角区的斑点状对称或不对称的长</a:t>
            </a:r>
            <a:r>
              <a:rPr lang="en-US" altLang="zh-CN" dirty="0" smtClean="0"/>
              <a:t>T1</a:t>
            </a:r>
            <a:r>
              <a:rPr lang="zh-CN" altLang="zh-CN" dirty="0" smtClean="0"/>
              <a:t>长</a:t>
            </a:r>
            <a:r>
              <a:rPr lang="en-US" altLang="zh-CN" dirty="0" smtClean="0"/>
              <a:t>T2</a:t>
            </a:r>
            <a:r>
              <a:rPr lang="zh-CN" altLang="zh-CN" dirty="0" smtClean="0"/>
              <a:t>信号。</a:t>
            </a:r>
          </a:p>
          <a:p>
            <a:pPr>
              <a:buNone/>
            </a:pPr>
            <a:endParaRPr lang="zh-CN"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辅助检查</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zh-CN" b="1" dirty="0" smtClean="0"/>
              <a:t>心电图</a:t>
            </a:r>
            <a:endParaRPr lang="zh-CN" altLang="zh-CN" dirty="0" smtClean="0"/>
          </a:p>
          <a:p>
            <a:pPr>
              <a:buNone/>
            </a:pPr>
            <a:r>
              <a:rPr lang="en-US" altLang="zh-CN" dirty="0" smtClean="0"/>
              <a:t>    </a:t>
            </a:r>
            <a:r>
              <a:rPr lang="zh-CN" altLang="zh-CN" dirty="0" smtClean="0"/>
              <a:t>可见窦性心动过速或过缓，</a:t>
            </a:r>
            <a:r>
              <a:rPr lang="en-US" altLang="zh-CN" dirty="0" smtClean="0"/>
              <a:t>Q-T</a:t>
            </a:r>
            <a:r>
              <a:rPr lang="zh-CN" altLang="zh-CN" dirty="0" smtClean="0"/>
              <a:t>间期延长，</a:t>
            </a:r>
            <a:r>
              <a:rPr lang="en-US" altLang="zh-CN" dirty="0" smtClean="0"/>
              <a:t>ST-T</a:t>
            </a:r>
            <a:r>
              <a:rPr lang="zh-CN" altLang="zh-CN" dirty="0" smtClean="0"/>
              <a:t>改变。</a:t>
            </a:r>
          </a:p>
          <a:p>
            <a:r>
              <a:rPr lang="zh-CN" altLang="zh-CN" b="1" dirty="0" smtClean="0"/>
              <a:t>脑电图</a:t>
            </a:r>
            <a:endParaRPr lang="zh-CN" altLang="zh-CN" dirty="0" smtClean="0"/>
          </a:p>
          <a:p>
            <a:pPr>
              <a:buNone/>
            </a:pPr>
            <a:r>
              <a:rPr lang="en-US" altLang="zh-CN" dirty="0" smtClean="0"/>
              <a:t>    </a:t>
            </a:r>
            <a:r>
              <a:rPr lang="zh-CN" altLang="zh-CN" dirty="0" smtClean="0"/>
              <a:t>神经系统受累者可表现为弥漫性慢波，少数可出现棘（尖）慢波。</a:t>
            </a:r>
          </a:p>
          <a:p>
            <a:r>
              <a:rPr lang="zh-CN" altLang="zh-CN" b="1" dirty="0" smtClean="0"/>
              <a:t>超声心动图</a:t>
            </a:r>
            <a:endParaRPr lang="zh-CN" altLang="zh-CN" dirty="0" smtClean="0"/>
          </a:p>
          <a:p>
            <a:pPr>
              <a:buNone/>
            </a:pPr>
            <a:r>
              <a:rPr lang="en-US" altLang="zh-CN" dirty="0" smtClean="0"/>
              <a:t>     </a:t>
            </a:r>
            <a:r>
              <a:rPr lang="zh-CN" altLang="zh-CN" dirty="0" smtClean="0"/>
              <a:t>重症患儿可出现心肌收缩和</a:t>
            </a:r>
            <a:r>
              <a:rPr lang="en-US" altLang="zh-CN" dirty="0" smtClean="0"/>
              <a:t>/</a:t>
            </a:r>
            <a:r>
              <a:rPr lang="zh-CN" altLang="zh-CN" dirty="0" smtClean="0"/>
              <a:t>或舒张功能减低，节段性室壁运动异常，射血分数降低等。</a:t>
            </a:r>
          </a:p>
          <a:p>
            <a:pPr>
              <a:buNone/>
            </a:pPr>
            <a:endParaRPr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诊断</a:t>
            </a:r>
            <a:endParaRPr lang="zh-CN" altLang="en-US" dirty="0"/>
          </a:p>
        </p:txBody>
      </p:sp>
      <p:sp>
        <p:nvSpPr>
          <p:cNvPr id="3" name="内容占位符 2"/>
          <p:cNvSpPr>
            <a:spLocks noGrp="1"/>
          </p:cNvSpPr>
          <p:nvPr>
            <p:ph idx="1"/>
          </p:nvPr>
        </p:nvSpPr>
        <p:spPr/>
        <p:txBody>
          <a:bodyPr>
            <a:normAutofit lnSpcReduction="10000"/>
          </a:bodyPr>
          <a:lstStyle/>
          <a:p>
            <a:pPr lvl="0"/>
            <a:r>
              <a:rPr lang="zh-CN" altLang="zh-CN" b="1" dirty="0" smtClean="0"/>
              <a:t>临床诊断病例</a:t>
            </a:r>
            <a:endParaRPr lang="zh-CN" altLang="zh-CN" dirty="0" smtClean="0"/>
          </a:p>
          <a:p>
            <a:pPr>
              <a:buNone/>
            </a:pPr>
            <a:r>
              <a:rPr lang="en-US" altLang="zh-CN" b="1" dirty="0" smtClean="0"/>
              <a:t>    1.</a:t>
            </a:r>
            <a:r>
              <a:rPr lang="zh-CN" altLang="zh-CN" b="1" dirty="0" smtClean="0"/>
              <a:t>流行病学史</a:t>
            </a:r>
            <a:r>
              <a:rPr lang="en-US" altLang="zh-CN" dirty="0" smtClean="0"/>
              <a:t>   </a:t>
            </a:r>
            <a:r>
              <a:rPr lang="zh-CN" altLang="zh-CN" dirty="0" smtClean="0"/>
              <a:t>常见于学龄前儿童，婴幼儿多见。流行季节，当地托幼机构及周围人群有手足口病流行，发病前与手足口病患儿有直接或间接接触史。</a:t>
            </a:r>
          </a:p>
          <a:p>
            <a:pPr>
              <a:buNone/>
            </a:pPr>
            <a:r>
              <a:rPr lang="en-US" altLang="zh-CN" b="1" dirty="0" smtClean="0"/>
              <a:t>    2.</a:t>
            </a:r>
            <a:r>
              <a:rPr lang="zh-CN" altLang="zh-CN" b="1" dirty="0" smtClean="0"/>
              <a:t>临床表现</a:t>
            </a:r>
            <a:r>
              <a:rPr lang="en-US" altLang="zh-CN" b="1" dirty="0" smtClean="0"/>
              <a:t>   </a:t>
            </a:r>
            <a:r>
              <a:rPr lang="zh-CN" altLang="zh-CN" dirty="0" smtClean="0"/>
              <a:t>符合上述临床表现。极少数病例皮疹不典型，部分病例仅表现为脑炎或脑膜炎等，诊断需结合病原学或血清学检查结果。</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病原学</a:t>
            </a:r>
            <a:endParaRPr lang="zh-CN" altLang="en-US" dirty="0"/>
          </a:p>
        </p:txBody>
      </p:sp>
      <p:sp>
        <p:nvSpPr>
          <p:cNvPr id="3" name="内容占位符 2"/>
          <p:cNvSpPr>
            <a:spLocks noGrp="1"/>
          </p:cNvSpPr>
          <p:nvPr>
            <p:ph idx="1"/>
          </p:nvPr>
        </p:nvSpPr>
        <p:spPr/>
        <p:txBody>
          <a:bodyPr>
            <a:normAutofit/>
          </a:bodyPr>
          <a:lstStyle/>
          <a:p>
            <a:r>
              <a:rPr lang="zh-CN" altLang="zh-CN" dirty="0" smtClean="0"/>
              <a:t>肠道病毒属于小</a:t>
            </a:r>
            <a:r>
              <a:rPr lang="en-US" altLang="zh-CN" dirty="0" smtClean="0"/>
              <a:t>RNA</a:t>
            </a:r>
            <a:r>
              <a:rPr lang="zh-CN" altLang="zh-CN" dirty="0" smtClean="0"/>
              <a:t>病毒科肠道病毒属。手足口病由肠道病毒引起，主要包括柯萨奇病毒（</a:t>
            </a:r>
            <a:r>
              <a:rPr lang="en-US" altLang="zh-CN" dirty="0" err="1" smtClean="0"/>
              <a:t>Coxsackievirus</a:t>
            </a:r>
            <a:r>
              <a:rPr lang="zh-CN" altLang="zh-CN" dirty="0" smtClean="0"/>
              <a:t>，</a:t>
            </a:r>
            <a:r>
              <a:rPr lang="en-US" altLang="zh-CN" dirty="0" smtClean="0"/>
              <a:t>CV</a:t>
            </a:r>
            <a:r>
              <a:rPr lang="zh-CN" altLang="zh-CN" dirty="0" smtClean="0"/>
              <a:t>）</a:t>
            </a:r>
            <a:r>
              <a:rPr lang="en-US" altLang="zh-CN" dirty="0" smtClean="0"/>
              <a:t>A</a:t>
            </a:r>
            <a:r>
              <a:rPr lang="zh-CN" altLang="zh-CN" dirty="0" smtClean="0"/>
              <a:t>组</a:t>
            </a:r>
            <a:r>
              <a:rPr lang="en-US" altLang="zh-CN" dirty="0" smtClean="0"/>
              <a:t>4</a:t>
            </a:r>
            <a:r>
              <a:rPr lang="zh-CN" altLang="zh-CN" dirty="0" smtClean="0"/>
              <a:t>～</a:t>
            </a:r>
            <a:r>
              <a:rPr lang="en-US" altLang="zh-CN" dirty="0" smtClean="0"/>
              <a:t>7</a:t>
            </a:r>
            <a:r>
              <a:rPr lang="zh-CN" altLang="zh-CN" dirty="0" smtClean="0"/>
              <a:t>、</a:t>
            </a:r>
            <a:r>
              <a:rPr lang="en-US" altLang="zh-CN" dirty="0" smtClean="0"/>
              <a:t>9</a:t>
            </a:r>
            <a:r>
              <a:rPr lang="zh-CN" altLang="zh-CN" dirty="0" smtClean="0"/>
              <a:t>、</a:t>
            </a:r>
            <a:r>
              <a:rPr lang="en-US" altLang="zh-CN" dirty="0" smtClean="0"/>
              <a:t>10</a:t>
            </a:r>
            <a:r>
              <a:rPr lang="zh-CN" altLang="zh-CN" dirty="0" smtClean="0"/>
              <a:t>、</a:t>
            </a:r>
            <a:r>
              <a:rPr lang="en-US" altLang="zh-CN" dirty="0" smtClean="0"/>
              <a:t>16</a:t>
            </a:r>
            <a:r>
              <a:rPr lang="zh-CN" altLang="zh-CN" dirty="0" smtClean="0"/>
              <a:t>型和</a:t>
            </a:r>
            <a:r>
              <a:rPr lang="en-US" altLang="zh-CN" dirty="0" smtClean="0"/>
              <a:t>B</a:t>
            </a:r>
            <a:r>
              <a:rPr lang="zh-CN" altLang="zh-CN" dirty="0" smtClean="0"/>
              <a:t>组</a:t>
            </a:r>
            <a:r>
              <a:rPr lang="en-US" altLang="zh-CN" dirty="0" smtClean="0"/>
              <a:t>1</a:t>
            </a:r>
            <a:r>
              <a:rPr lang="zh-CN" altLang="zh-CN" dirty="0" smtClean="0"/>
              <a:t>～</a:t>
            </a:r>
            <a:r>
              <a:rPr lang="en-US" altLang="zh-CN" dirty="0" smtClean="0"/>
              <a:t>3</a:t>
            </a:r>
            <a:r>
              <a:rPr lang="zh-CN" altLang="zh-CN" dirty="0" smtClean="0"/>
              <a:t>、</a:t>
            </a:r>
            <a:r>
              <a:rPr lang="en-US" altLang="zh-CN" dirty="0" smtClean="0"/>
              <a:t>5</a:t>
            </a:r>
            <a:r>
              <a:rPr lang="zh-CN" altLang="zh-CN" dirty="0" smtClean="0"/>
              <a:t>型，埃可病毒（</a:t>
            </a:r>
            <a:r>
              <a:rPr lang="en-US" altLang="zh-CN" dirty="0" smtClean="0"/>
              <a:t>Echovirus</a:t>
            </a:r>
            <a:r>
              <a:rPr lang="zh-CN" altLang="zh-CN" dirty="0" smtClean="0"/>
              <a:t>）的部分血清型和肠道病毒</a:t>
            </a:r>
            <a:r>
              <a:rPr lang="en-US" altLang="zh-CN" dirty="0" smtClean="0"/>
              <a:t>71</a:t>
            </a:r>
            <a:r>
              <a:rPr lang="zh-CN" altLang="zh-CN" dirty="0" smtClean="0"/>
              <a:t>型（</a:t>
            </a:r>
            <a:r>
              <a:rPr lang="en-US" altLang="zh-CN" dirty="0" err="1" smtClean="0"/>
              <a:t>Enterovirus</a:t>
            </a:r>
            <a:r>
              <a:rPr lang="en-US" altLang="zh-CN" dirty="0" smtClean="0"/>
              <a:t> A71</a:t>
            </a:r>
            <a:r>
              <a:rPr lang="zh-CN" altLang="zh-CN" dirty="0" smtClean="0"/>
              <a:t>，</a:t>
            </a:r>
            <a:r>
              <a:rPr lang="en-US" altLang="zh-CN" dirty="0" smtClean="0"/>
              <a:t>EV-A71</a:t>
            </a:r>
            <a:r>
              <a:rPr lang="zh-CN" altLang="zh-CN" dirty="0" smtClean="0"/>
              <a:t>）等，其中以</a:t>
            </a:r>
            <a:r>
              <a:rPr lang="en-US" altLang="zh-CN" dirty="0" smtClean="0"/>
              <a:t>CV-A16</a:t>
            </a:r>
            <a:r>
              <a:rPr lang="zh-CN" altLang="zh-CN" dirty="0" smtClean="0"/>
              <a:t>和</a:t>
            </a:r>
            <a:r>
              <a:rPr lang="en-US" altLang="zh-CN" dirty="0" smtClean="0"/>
              <a:t>EV-A71</a:t>
            </a:r>
            <a:r>
              <a:rPr lang="zh-CN" altLang="zh-CN" dirty="0" smtClean="0"/>
              <a:t>最为常见，重症及死亡病例多由</a:t>
            </a:r>
            <a:r>
              <a:rPr lang="en-US" altLang="zh-CN" dirty="0" smtClean="0"/>
              <a:t>EV-A71</a:t>
            </a:r>
            <a:r>
              <a:rPr lang="zh-CN" altLang="zh-CN" dirty="0" smtClean="0"/>
              <a:t>所致。肠道病毒各型之间无交叉免疫力。</a:t>
            </a:r>
          </a:p>
          <a:p>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诊断</a:t>
            </a:r>
            <a:endParaRPr lang="zh-CN" altLang="en-US" dirty="0"/>
          </a:p>
        </p:txBody>
      </p:sp>
      <p:sp>
        <p:nvSpPr>
          <p:cNvPr id="3" name="内容占位符 2"/>
          <p:cNvSpPr>
            <a:spLocks noGrp="1"/>
          </p:cNvSpPr>
          <p:nvPr>
            <p:ph idx="1"/>
          </p:nvPr>
        </p:nvSpPr>
        <p:spPr/>
        <p:txBody>
          <a:bodyPr>
            <a:normAutofit fontScale="85000" lnSpcReduction="10000"/>
          </a:bodyPr>
          <a:lstStyle/>
          <a:p>
            <a:pPr lvl="0"/>
            <a:r>
              <a:rPr lang="zh-CN" altLang="zh-CN" b="1" dirty="0" smtClean="0"/>
              <a:t>确诊病例</a:t>
            </a:r>
            <a:endParaRPr lang="zh-CN" altLang="zh-CN" dirty="0" smtClean="0"/>
          </a:p>
          <a:p>
            <a:r>
              <a:rPr lang="zh-CN" altLang="zh-CN" dirty="0" smtClean="0"/>
              <a:t>在临床诊断病例基础上，具有下列之一者即可确诊。</a:t>
            </a:r>
          </a:p>
          <a:p>
            <a:r>
              <a:rPr lang="en-US" altLang="zh-CN" dirty="0" smtClean="0"/>
              <a:t>1.</a:t>
            </a:r>
            <a:r>
              <a:rPr lang="zh-CN" altLang="zh-CN" dirty="0" smtClean="0"/>
              <a:t>肠道病毒（</a:t>
            </a:r>
            <a:r>
              <a:rPr lang="en-US" altLang="zh-CN" dirty="0" smtClean="0"/>
              <a:t>CV-A16</a:t>
            </a:r>
            <a:r>
              <a:rPr lang="zh-CN" altLang="zh-CN" dirty="0" smtClean="0"/>
              <a:t>、</a:t>
            </a:r>
            <a:r>
              <a:rPr lang="en-US" altLang="zh-CN" dirty="0" smtClean="0"/>
              <a:t>EV-A71</a:t>
            </a:r>
            <a:r>
              <a:rPr lang="zh-CN" altLang="zh-CN" dirty="0" smtClean="0"/>
              <a:t>等）特异性核酸检查阳</a:t>
            </a:r>
          </a:p>
          <a:p>
            <a:r>
              <a:rPr lang="zh-CN" altLang="zh-CN" dirty="0" smtClean="0"/>
              <a:t>性。</a:t>
            </a:r>
          </a:p>
          <a:p>
            <a:r>
              <a:rPr lang="en-US" altLang="zh-CN" dirty="0" smtClean="0"/>
              <a:t>2.</a:t>
            </a:r>
            <a:r>
              <a:rPr lang="zh-CN" altLang="zh-CN" dirty="0" smtClean="0"/>
              <a:t>分离出肠道病毒，并鉴定为</a:t>
            </a:r>
            <a:r>
              <a:rPr lang="en-US" altLang="zh-CN" dirty="0" smtClean="0"/>
              <a:t>CV-A16</a:t>
            </a:r>
            <a:r>
              <a:rPr lang="zh-CN" altLang="zh-CN" dirty="0" smtClean="0"/>
              <a:t>、</a:t>
            </a:r>
            <a:r>
              <a:rPr lang="en-US" altLang="zh-CN" dirty="0" smtClean="0"/>
              <a:t>EV-A71</a:t>
            </a:r>
            <a:r>
              <a:rPr lang="zh-CN" altLang="zh-CN" dirty="0" smtClean="0"/>
              <a:t>或其他可引起手足口病的肠道病毒。</a:t>
            </a:r>
          </a:p>
          <a:p>
            <a:r>
              <a:rPr lang="en-US" altLang="zh-CN" dirty="0" smtClean="0"/>
              <a:t>3.</a:t>
            </a:r>
            <a:r>
              <a:rPr lang="zh-CN" altLang="zh-CN" dirty="0" smtClean="0"/>
              <a:t>急性期血清相关病毒</a:t>
            </a:r>
            <a:r>
              <a:rPr lang="en-US" altLang="zh-CN" dirty="0" err="1" smtClean="0"/>
              <a:t>IgM</a:t>
            </a:r>
            <a:r>
              <a:rPr lang="zh-CN" altLang="zh-CN" dirty="0" smtClean="0"/>
              <a:t>抗体阳性。</a:t>
            </a:r>
          </a:p>
          <a:p>
            <a:r>
              <a:rPr lang="en-US" altLang="zh-CN" dirty="0" smtClean="0"/>
              <a:t>4.</a:t>
            </a:r>
            <a:r>
              <a:rPr lang="zh-CN" altLang="zh-CN" dirty="0" smtClean="0"/>
              <a:t>恢复期血清相关肠道病毒的中和抗体比急性期有</a:t>
            </a:r>
            <a:r>
              <a:rPr lang="en-US" altLang="zh-CN" dirty="0" smtClean="0"/>
              <a:t>4</a:t>
            </a:r>
            <a:r>
              <a:rPr lang="zh-CN" altLang="zh-CN" dirty="0" smtClean="0"/>
              <a:t>倍及以上升高。</a:t>
            </a:r>
          </a:p>
          <a:p>
            <a:pPr lvl="0"/>
            <a:endParaRPr lang="zh-CN"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鉴别诊断</a:t>
            </a:r>
            <a:endParaRPr lang="zh-CN" altLang="en-US" dirty="0"/>
          </a:p>
        </p:txBody>
      </p:sp>
      <p:sp>
        <p:nvSpPr>
          <p:cNvPr id="3" name="内容占位符 2"/>
          <p:cNvSpPr>
            <a:spLocks noGrp="1"/>
          </p:cNvSpPr>
          <p:nvPr>
            <p:ph idx="1"/>
          </p:nvPr>
        </p:nvSpPr>
        <p:spPr/>
        <p:txBody>
          <a:bodyPr>
            <a:normAutofit/>
          </a:bodyPr>
          <a:lstStyle/>
          <a:p>
            <a:pPr lvl="0"/>
            <a:r>
              <a:rPr lang="zh-CN" altLang="zh-CN" b="1" dirty="0" smtClean="0"/>
              <a:t>其他儿童出疹性疾病</a:t>
            </a:r>
            <a:endParaRPr lang="en-US" altLang="zh-CN" b="1" dirty="0" smtClean="0"/>
          </a:p>
          <a:p>
            <a:pPr lvl="0"/>
            <a:r>
              <a:rPr lang="zh-CN" altLang="zh-CN" b="1" dirty="0" smtClean="0"/>
              <a:t>其他病毒所致脑炎或脑膜炎</a:t>
            </a:r>
            <a:endParaRPr lang="en-US" altLang="zh-CN" b="1" dirty="0" smtClean="0"/>
          </a:p>
          <a:p>
            <a:pPr lvl="0"/>
            <a:r>
              <a:rPr lang="zh-CN" altLang="zh-CN" b="1" dirty="0" smtClean="0"/>
              <a:t>脊髓灰质炎</a:t>
            </a:r>
            <a:endParaRPr lang="en-US" altLang="zh-CN" b="1" dirty="0" smtClean="0"/>
          </a:p>
          <a:p>
            <a:r>
              <a:rPr lang="zh-CN" altLang="zh-CN" b="1" dirty="0" smtClean="0"/>
              <a:t>肺炎</a:t>
            </a:r>
            <a:endParaRPr lang="zh-CN" altLang="zh-CN" dirty="0" smtClean="0"/>
          </a:p>
          <a:p>
            <a:pPr lvl="0">
              <a:buNone/>
            </a:pPr>
            <a:endParaRPr lang="zh-CN"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疱疹性咽峡炎</a:t>
            </a:r>
            <a:endParaRPr lang="en-US" altLang="zh-CN" dirty="0" smtClean="0"/>
          </a:p>
          <a:p>
            <a:endParaRPr lang="zh-CN" altLang="en-US" dirty="0"/>
          </a:p>
        </p:txBody>
      </p:sp>
      <p:pic>
        <p:nvPicPr>
          <p:cNvPr id="6146" name="Picture 2" descr="C:\Users\Administrator\Desktop\疱疹性咽峡炎与手足口病病毒.jpg"/>
          <p:cNvPicPr>
            <a:picLocks noChangeAspect="1" noChangeArrowheads="1"/>
          </p:cNvPicPr>
          <p:nvPr/>
        </p:nvPicPr>
        <p:blipFill>
          <a:blip r:embed="rId2" cstate="print"/>
          <a:srcRect/>
          <a:stretch>
            <a:fillRect/>
          </a:stretch>
        </p:blipFill>
        <p:spPr bwMode="auto">
          <a:xfrm>
            <a:off x="857223" y="2390024"/>
            <a:ext cx="7290665" cy="2039108"/>
          </a:xfrm>
          <a:prstGeom prst="rect">
            <a:avLst/>
          </a:prstGeom>
          <a:noFill/>
        </p:spPr>
      </p:pic>
      <p:sp>
        <p:nvSpPr>
          <p:cNvPr id="5" name="矩形 4"/>
          <p:cNvSpPr/>
          <p:nvPr/>
        </p:nvSpPr>
        <p:spPr>
          <a:xfrm>
            <a:off x="1285852" y="5715016"/>
            <a:ext cx="6500858" cy="523220"/>
          </a:xfrm>
          <a:prstGeom prst="rect">
            <a:avLst/>
          </a:prstGeom>
        </p:spPr>
        <p:txBody>
          <a:bodyPr wrap="square">
            <a:spAutoFit/>
          </a:bodyPr>
          <a:lstStyle/>
          <a:p>
            <a:r>
              <a:rPr lang="en-US" altLang="zh-CN" sz="1400" dirty="0" smtClean="0"/>
              <a:t>《</a:t>
            </a:r>
            <a:r>
              <a:rPr lang="zh-CN" altLang="en-US" sz="1400" dirty="0" smtClean="0"/>
              <a:t>胡亚美、江载芳、申昆玲，等</a:t>
            </a:r>
            <a:r>
              <a:rPr lang="en-US" altLang="zh-CN" sz="1400" dirty="0" smtClean="0"/>
              <a:t>.《</a:t>
            </a:r>
            <a:r>
              <a:rPr lang="zh-CN" altLang="en-US" sz="1400" dirty="0" smtClean="0"/>
              <a:t>诸福棠实用儿科学</a:t>
            </a:r>
            <a:r>
              <a:rPr lang="en-US" altLang="zh-CN" sz="1400" dirty="0" smtClean="0"/>
              <a:t>》</a:t>
            </a:r>
            <a:r>
              <a:rPr lang="zh-CN" altLang="en-US" sz="1400" dirty="0" smtClean="0"/>
              <a:t>（第 </a:t>
            </a:r>
            <a:r>
              <a:rPr lang="en-US" altLang="zh-CN" sz="1400" dirty="0" smtClean="0"/>
              <a:t>8 </a:t>
            </a:r>
            <a:r>
              <a:rPr lang="zh-CN" altLang="en-US" sz="1400" dirty="0" smtClean="0"/>
              <a:t>版）（人民卫生出版社）</a:t>
            </a:r>
            <a:r>
              <a:rPr lang="en-US" altLang="zh-CN" sz="1400" dirty="0" smtClean="0"/>
              <a:t>》P900</a:t>
            </a:r>
            <a:endParaRPr lang="zh-CN" altLang="en-US" sz="1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重症病例的早期识别</a:t>
            </a:r>
            <a:endParaRPr lang="zh-CN" altLang="en-US" dirty="0"/>
          </a:p>
        </p:txBody>
      </p:sp>
      <p:sp>
        <p:nvSpPr>
          <p:cNvPr id="3" name="内容占位符 2"/>
          <p:cNvSpPr>
            <a:spLocks noGrp="1"/>
          </p:cNvSpPr>
          <p:nvPr>
            <p:ph idx="1"/>
          </p:nvPr>
        </p:nvSpPr>
        <p:spPr/>
        <p:txBody>
          <a:bodyPr/>
          <a:lstStyle/>
          <a:p>
            <a:r>
              <a:rPr lang="zh-CN" altLang="zh-CN" b="1" dirty="0" smtClean="0"/>
              <a:t>持续高热</a:t>
            </a:r>
            <a:r>
              <a:rPr lang="en-US" altLang="zh-CN" b="1" dirty="0" smtClean="0"/>
              <a:t>   </a:t>
            </a:r>
            <a:r>
              <a:rPr lang="zh-CN" altLang="zh-CN" dirty="0" smtClean="0"/>
              <a:t>体温大于</a:t>
            </a:r>
            <a:r>
              <a:rPr lang="en-US" altLang="zh-CN" dirty="0" smtClean="0"/>
              <a:t>39</a:t>
            </a:r>
            <a:r>
              <a:rPr lang="zh-CN" altLang="zh-CN" dirty="0" smtClean="0"/>
              <a:t>℃，常规退热效果不佳；</a:t>
            </a:r>
            <a:endParaRPr lang="en-US" altLang="zh-CN" b="1" dirty="0" smtClean="0"/>
          </a:p>
          <a:p>
            <a:r>
              <a:rPr lang="zh-CN" altLang="zh-CN" b="1" dirty="0" smtClean="0"/>
              <a:t>神经系统表现</a:t>
            </a:r>
            <a:r>
              <a:rPr lang="en-US" altLang="zh-CN" b="1" dirty="0" smtClean="0"/>
              <a:t> </a:t>
            </a:r>
            <a:r>
              <a:rPr lang="zh-CN" altLang="en-US" b="1" dirty="0" smtClean="0"/>
              <a:t>；</a:t>
            </a:r>
            <a:r>
              <a:rPr lang="en-US" altLang="zh-CN" b="1" dirty="0" smtClean="0"/>
              <a:t>  </a:t>
            </a:r>
          </a:p>
          <a:p>
            <a:r>
              <a:rPr lang="zh-CN" altLang="zh-CN" b="1" dirty="0" smtClean="0"/>
              <a:t>呼吸异常</a:t>
            </a:r>
            <a:r>
              <a:rPr lang="en-US" altLang="zh-CN" b="1" dirty="0" smtClean="0"/>
              <a:t>  </a:t>
            </a:r>
            <a:r>
              <a:rPr lang="zh-CN" altLang="zh-CN" dirty="0" smtClean="0"/>
              <a:t>呼吸增快、减慢或节律不整，安静状态下呼吸频率超过</a:t>
            </a:r>
            <a:r>
              <a:rPr lang="en-US" altLang="zh-CN" dirty="0" smtClean="0"/>
              <a:t>30</a:t>
            </a:r>
            <a:r>
              <a:rPr lang="zh-CN" altLang="zh-CN" dirty="0" smtClean="0"/>
              <a:t>～</a:t>
            </a:r>
            <a:r>
              <a:rPr lang="en-US" altLang="zh-CN" dirty="0" smtClean="0"/>
              <a:t>40</a:t>
            </a:r>
            <a:r>
              <a:rPr lang="zh-CN" altLang="zh-CN" dirty="0" smtClean="0"/>
              <a:t>次</a:t>
            </a:r>
            <a:r>
              <a:rPr lang="en-US" altLang="zh-CN" dirty="0" smtClean="0"/>
              <a:t>/</a:t>
            </a:r>
            <a:r>
              <a:rPr lang="zh-CN" altLang="zh-CN" dirty="0" smtClean="0"/>
              <a:t>分</a:t>
            </a:r>
            <a:r>
              <a:rPr lang="zh-CN" altLang="en-US" dirty="0" smtClean="0"/>
              <a:t>；</a:t>
            </a:r>
            <a:endParaRPr lang="en-US" altLang="zh-CN" dirty="0" smtClean="0"/>
          </a:p>
          <a:p>
            <a:r>
              <a:rPr lang="zh-CN" altLang="zh-CN" b="1" dirty="0" smtClean="0"/>
              <a:t>循环功能障碍</a:t>
            </a:r>
            <a:r>
              <a:rPr lang="en-US" altLang="zh-CN" b="1" dirty="0" smtClean="0"/>
              <a:t>  </a:t>
            </a:r>
            <a:r>
              <a:rPr lang="zh-CN" altLang="zh-CN" dirty="0" smtClean="0"/>
              <a:t>心率增快（＞</a:t>
            </a:r>
            <a:r>
              <a:rPr lang="en-US" altLang="zh-CN" dirty="0" smtClean="0"/>
              <a:t>160</a:t>
            </a:r>
            <a:r>
              <a:rPr lang="zh-CN" altLang="zh-CN" dirty="0" smtClean="0"/>
              <a:t>次</a:t>
            </a:r>
            <a:r>
              <a:rPr lang="en-US" altLang="zh-CN" dirty="0" smtClean="0"/>
              <a:t>/</a:t>
            </a:r>
            <a:r>
              <a:rPr lang="zh-CN" altLang="zh-CN" dirty="0" smtClean="0"/>
              <a:t>分）、出冷汗、四肢末梢发凉、皮肤发花、血压升高、毛细血管再充盈时间延长（＞</a:t>
            </a:r>
            <a:r>
              <a:rPr lang="en-US" altLang="zh-CN" dirty="0" smtClean="0"/>
              <a:t>2</a:t>
            </a:r>
            <a:r>
              <a:rPr lang="zh-CN" altLang="zh-CN" dirty="0" smtClean="0"/>
              <a:t>秒）</a:t>
            </a:r>
            <a:r>
              <a:rPr lang="zh-CN" altLang="en-US" dirty="0" smtClean="0"/>
              <a:t>。</a:t>
            </a:r>
            <a:endParaRPr lang="zh-CN"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重症病例的早期识别</a:t>
            </a:r>
            <a:endParaRPr lang="zh-CN" altLang="en-US" dirty="0"/>
          </a:p>
        </p:txBody>
      </p:sp>
      <p:sp>
        <p:nvSpPr>
          <p:cNvPr id="3" name="内容占位符 2"/>
          <p:cNvSpPr>
            <a:spLocks noGrp="1"/>
          </p:cNvSpPr>
          <p:nvPr>
            <p:ph idx="1"/>
          </p:nvPr>
        </p:nvSpPr>
        <p:spPr/>
        <p:txBody>
          <a:bodyPr/>
          <a:lstStyle/>
          <a:p>
            <a:r>
              <a:rPr lang="zh-CN" altLang="zh-CN" b="1" dirty="0" smtClean="0"/>
              <a:t>外周血白细胞计数升高</a:t>
            </a:r>
            <a:r>
              <a:rPr lang="zh-CN" altLang="zh-CN" dirty="0" smtClean="0"/>
              <a:t> </a:t>
            </a:r>
            <a:r>
              <a:rPr lang="en-US" altLang="zh-CN" dirty="0" smtClean="0"/>
              <a:t>  </a:t>
            </a:r>
            <a:r>
              <a:rPr lang="zh-CN" altLang="zh-CN" dirty="0" smtClean="0"/>
              <a:t>外周血白细胞计数≥</a:t>
            </a:r>
            <a:r>
              <a:rPr lang="en-US" altLang="zh-CN" dirty="0" smtClean="0"/>
              <a:t>15</a:t>
            </a:r>
            <a:r>
              <a:rPr lang="zh-CN" altLang="zh-CN" dirty="0" smtClean="0"/>
              <a:t>×</a:t>
            </a:r>
            <a:r>
              <a:rPr lang="en-US" altLang="zh-CN" dirty="0" smtClean="0"/>
              <a:t>10</a:t>
            </a:r>
            <a:r>
              <a:rPr lang="en-US" altLang="zh-CN" baseline="30000" dirty="0" smtClean="0"/>
              <a:t>9</a:t>
            </a:r>
            <a:r>
              <a:rPr lang="en-US" altLang="zh-CN" dirty="0" smtClean="0"/>
              <a:t>/L</a:t>
            </a:r>
            <a:r>
              <a:rPr lang="zh-CN" altLang="zh-CN" dirty="0" smtClean="0"/>
              <a:t>，除外其他感染因素；</a:t>
            </a:r>
          </a:p>
          <a:p>
            <a:r>
              <a:rPr lang="zh-CN" altLang="zh-CN" b="1" dirty="0" smtClean="0"/>
              <a:t>血糖升高</a:t>
            </a:r>
            <a:r>
              <a:rPr lang="en-US" altLang="zh-CN" dirty="0" smtClean="0"/>
              <a:t>   </a:t>
            </a:r>
            <a:r>
              <a:rPr lang="zh-CN" altLang="zh-CN" dirty="0" smtClean="0"/>
              <a:t>出现应激性高血糖，血糖＞</a:t>
            </a:r>
            <a:r>
              <a:rPr lang="en-US" altLang="zh-CN" dirty="0" smtClean="0"/>
              <a:t>8.3mmol/L</a:t>
            </a:r>
            <a:r>
              <a:rPr lang="zh-CN" altLang="zh-CN" dirty="0" smtClean="0"/>
              <a:t>；</a:t>
            </a:r>
          </a:p>
          <a:p>
            <a:r>
              <a:rPr lang="zh-CN" altLang="zh-CN" b="1" dirty="0" smtClean="0"/>
              <a:t>血乳酸升高</a:t>
            </a:r>
            <a:r>
              <a:rPr lang="en-US" altLang="zh-CN" b="1" dirty="0" smtClean="0"/>
              <a:t>  </a:t>
            </a:r>
            <a:r>
              <a:rPr lang="en-US" altLang="zh-CN" dirty="0" smtClean="0"/>
              <a:t> </a:t>
            </a:r>
            <a:r>
              <a:rPr lang="zh-CN" altLang="zh-CN" dirty="0" smtClean="0"/>
              <a:t>出现循环功能障碍时，通常血乳酸≥</a:t>
            </a:r>
            <a:r>
              <a:rPr lang="en-US" altLang="zh-CN" dirty="0" smtClean="0"/>
              <a:t>2.0mmol/L</a:t>
            </a:r>
            <a:r>
              <a:rPr lang="zh-CN" altLang="zh-CN" dirty="0" smtClean="0"/>
              <a:t>，其升高程度可作为判断预后的参考指标。</a:t>
            </a:r>
            <a:endParaRPr lang="zh-CN" altLang="zh-CN"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治疗</a:t>
            </a:r>
            <a:endParaRPr lang="zh-CN" altLang="en-US" dirty="0"/>
          </a:p>
        </p:txBody>
      </p:sp>
      <p:sp>
        <p:nvSpPr>
          <p:cNvPr id="3" name="内容占位符 2"/>
          <p:cNvSpPr>
            <a:spLocks noGrp="1"/>
          </p:cNvSpPr>
          <p:nvPr>
            <p:ph idx="1"/>
          </p:nvPr>
        </p:nvSpPr>
        <p:spPr/>
        <p:txBody>
          <a:bodyPr/>
          <a:lstStyle/>
          <a:p>
            <a:r>
              <a:rPr lang="zh-CN" altLang="zh-CN" b="1" dirty="0" smtClean="0"/>
              <a:t>一般治疗</a:t>
            </a:r>
            <a:endParaRPr lang="en-US" altLang="zh-CN" b="1" dirty="0" smtClean="0"/>
          </a:p>
          <a:p>
            <a:pPr>
              <a:buFont typeface="Wingdings" pitchFamily="2" charset="2"/>
              <a:buChar char="u"/>
            </a:pPr>
            <a:r>
              <a:rPr lang="zh-CN" altLang="zh-CN" dirty="0" smtClean="0"/>
              <a:t>普通病例门诊治疗。注意隔离，避免交叉感染；清淡饮食；做好口腔和皮肤护理。</a:t>
            </a:r>
          </a:p>
          <a:p>
            <a:pPr>
              <a:buFont typeface="Wingdings" pitchFamily="2" charset="2"/>
              <a:buChar char="u"/>
            </a:pPr>
            <a:r>
              <a:rPr lang="zh-CN" altLang="zh-CN" dirty="0" smtClean="0"/>
              <a:t>积极控制高热。</a:t>
            </a:r>
            <a:endParaRPr lang="en-US" altLang="zh-CN" dirty="0" smtClean="0"/>
          </a:p>
          <a:p>
            <a:pPr>
              <a:buFont typeface="Wingdings" pitchFamily="2" charset="2"/>
              <a:buChar char="u"/>
            </a:pPr>
            <a:r>
              <a:rPr lang="en-US" altLang="zh-CN" dirty="0" smtClean="0"/>
              <a:t> </a:t>
            </a:r>
            <a:r>
              <a:rPr lang="zh-CN" altLang="en-US" dirty="0" smtClean="0"/>
              <a:t>镇静，</a:t>
            </a:r>
            <a:r>
              <a:rPr lang="zh-CN" altLang="zh-CN" dirty="0" smtClean="0"/>
              <a:t>惊厥病例需要及时止惊</a:t>
            </a:r>
            <a:r>
              <a:rPr lang="zh-CN" altLang="en-US" dirty="0" smtClean="0"/>
              <a:t>。</a:t>
            </a:r>
            <a:endParaRPr lang="zh-CN"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治疗</a:t>
            </a:r>
            <a:endParaRPr lang="zh-CN" altLang="en-US" dirty="0"/>
          </a:p>
        </p:txBody>
      </p:sp>
      <p:sp>
        <p:nvSpPr>
          <p:cNvPr id="3" name="内容占位符 2"/>
          <p:cNvSpPr>
            <a:spLocks noGrp="1"/>
          </p:cNvSpPr>
          <p:nvPr>
            <p:ph idx="1"/>
          </p:nvPr>
        </p:nvSpPr>
        <p:spPr/>
        <p:txBody>
          <a:bodyPr/>
          <a:lstStyle/>
          <a:p>
            <a:r>
              <a:rPr lang="zh-CN" altLang="zh-CN" b="1" dirty="0" smtClean="0"/>
              <a:t>病因治疗</a:t>
            </a:r>
            <a:endParaRPr lang="en-US" altLang="zh-CN" b="1" dirty="0" smtClean="0"/>
          </a:p>
          <a:p>
            <a:pPr>
              <a:buNone/>
            </a:pPr>
            <a:r>
              <a:rPr lang="en-US" altLang="zh-CN" dirty="0" smtClean="0"/>
              <a:t>    </a:t>
            </a:r>
            <a:r>
              <a:rPr lang="zh-CN" altLang="zh-CN" dirty="0" smtClean="0"/>
              <a:t>无特效抗肠道病毒药物</a:t>
            </a:r>
            <a:r>
              <a:rPr lang="zh-CN" altLang="en-US" dirty="0" smtClean="0"/>
              <a:t>，</a:t>
            </a:r>
            <a:r>
              <a:rPr lang="zh-CN" altLang="zh-CN" dirty="0" smtClean="0"/>
              <a:t>干扰素α喷雾或雾化、利巴韦林静脉滴注早期使用可有一定疗效</a:t>
            </a:r>
            <a:r>
              <a:rPr lang="zh-CN" altLang="en-US" dirty="0" smtClean="0"/>
              <a:t>，</a:t>
            </a:r>
            <a:r>
              <a:rPr lang="zh-CN" altLang="zh-CN" dirty="0" smtClean="0"/>
              <a:t>不应使用阿昔洛韦、更昔洛韦、单磷酸阿糖腺苷等药物治疗。</a:t>
            </a:r>
          </a:p>
          <a:p>
            <a:pPr>
              <a:buNone/>
            </a:pPr>
            <a:endParaRPr lang="zh-CN"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治疗</a:t>
            </a:r>
            <a:endParaRPr lang="zh-CN" altLang="en-US" dirty="0"/>
          </a:p>
        </p:txBody>
      </p:sp>
      <p:sp>
        <p:nvSpPr>
          <p:cNvPr id="3" name="内容占位符 2"/>
          <p:cNvSpPr>
            <a:spLocks noGrp="1"/>
          </p:cNvSpPr>
          <p:nvPr>
            <p:ph idx="1"/>
          </p:nvPr>
        </p:nvSpPr>
        <p:spPr/>
        <p:txBody>
          <a:bodyPr/>
          <a:lstStyle/>
          <a:p>
            <a:r>
              <a:rPr lang="zh-CN" altLang="zh-CN" b="1" dirty="0" smtClean="0"/>
              <a:t>液体疗法</a:t>
            </a:r>
            <a:endParaRPr lang="en-US" altLang="zh-CN" b="1" dirty="0" smtClean="0"/>
          </a:p>
          <a:p>
            <a:r>
              <a:rPr lang="zh-CN" altLang="zh-CN" b="1" dirty="0" smtClean="0"/>
              <a:t>降颅压</a:t>
            </a:r>
            <a:endParaRPr lang="en-US" altLang="zh-CN" b="1" dirty="0" smtClean="0"/>
          </a:p>
          <a:p>
            <a:r>
              <a:rPr lang="zh-CN" altLang="zh-CN" b="1" dirty="0" smtClean="0"/>
              <a:t>血管活性药物</a:t>
            </a:r>
            <a:endParaRPr lang="en-US" altLang="zh-CN" b="1" dirty="0" smtClean="0"/>
          </a:p>
          <a:p>
            <a:r>
              <a:rPr lang="zh-CN" altLang="zh-CN" b="1" dirty="0" smtClean="0"/>
              <a:t>静脉丙种球蛋白</a:t>
            </a:r>
            <a:endParaRPr lang="en-US" altLang="zh-CN" b="1" dirty="0" smtClean="0"/>
          </a:p>
          <a:p>
            <a:r>
              <a:rPr lang="zh-CN" altLang="zh-CN" b="1" dirty="0" smtClean="0"/>
              <a:t>糖皮质激素</a:t>
            </a:r>
            <a:endParaRPr lang="en-US" altLang="zh-CN" b="1" dirty="0" smtClean="0"/>
          </a:p>
          <a:p>
            <a:r>
              <a:rPr lang="zh-CN" altLang="zh-CN" b="1" dirty="0" smtClean="0"/>
              <a:t>机械通气</a:t>
            </a:r>
            <a:endParaRPr lang="en-US" altLang="zh-CN" b="1" dirty="0" smtClean="0"/>
          </a:p>
          <a:p>
            <a:r>
              <a:rPr lang="zh-CN" altLang="zh-CN" b="1" dirty="0" smtClean="0"/>
              <a:t>血液净化</a:t>
            </a:r>
            <a:r>
              <a:rPr lang="zh-CN" altLang="en-US" b="1" dirty="0" smtClean="0"/>
              <a:t>、</a:t>
            </a:r>
            <a:r>
              <a:rPr lang="zh-CN" altLang="zh-CN" b="1" dirty="0" smtClean="0"/>
              <a:t>体外生命支持</a:t>
            </a:r>
            <a:endParaRPr lang="en-US" altLang="zh-CN" b="1" dirty="0" smtClean="0"/>
          </a:p>
          <a:p>
            <a:endParaRPr lang="zh-CN"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治疗</a:t>
            </a:r>
            <a:endParaRPr lang="zh-CN" altLang="en-US" dirty="0"/>
          </a:p>
        </p:txBody>
      </p:sp>
      <p:sp>
        <p:nvSpPr>
          <p:cNvPr id="3" name="内容占位符 2"/>
          <p:cNvSpPr>
            <a:spLocks noGrp="1"/>
          </p:cNvSpPr>
          <p:nvPr>
            <p:ph idx="1"/>
          </p:nvPr>
        </p:nvSpPr>
        <p:spPr/>
        <p:txBody>
          <a:bodyPr>
            <a:normAutofit fontScale="77500" lnSpcReduction="20000"/>
          </a:bodyPr>
          <a:lstStyle/>
          <a:p>
            <a:r>
              <a:rPr lang="zh-CN" altLang="zh-CN" b="1" dirty="0" smtClean="0"/>
              <a:t>中医辨证论治</a:t>
            </a:r>
            <a:endParaRPr lang="en-US" altLang="zh-CN" b="1" dirty="0" smtClean="0"/>
          </a:p>
          <a:p>
            <a:pPr>
              <a:buNone/>
            </a:pPr>
            <a:r>
              <a:rPr lang="en-US" altLang="zh-CN" dirty="0" smtClean="0"/>
              <a:t>   </a:t>
            </a:r>
            <a:r>
              <a:rPr lang="zh-CN" altLang="zh-CN" dirty="0" smtClean="0"/>
              <a:t>手足口病属于中医“瘟疫、温热夹湿”等范畴，传变特点具有“卫气营血”的规律，根据病症，分期辨证论治。</a:t>
            </a:r>
            <a:endParaRPr lang="en-US" altLang="zh-CN" dirty="0" smtClean="0"/>
          </a:p>
          <a:p>
            <a:pPr lvl="0"/>
            <a:r>
              <a:rPr lang="zh-CN" altLang="zh-CN" b="1" dirty="0" smtClean="0"/>
              <a:t>出疹期</a:t>
            </a:r>
            <a:r>
              <a:rPr lang="en-US" altLang="zh-CN" b="1" dirty="0" smtClean="0"/>
              <a:t>   </a:t>
            </a:r>
            <a:r>
              <a:rPr lang="zh-CN" altLang="zh-CN" b="1" dirty="0" smtClean="0"/>
              <a:t>湿热蕴毒，郁结脾肺证。</a:t>
            </a:r>
            <a:endParaRPr lang="zh-CN" altLang="zh-CN" dirty="0" smtClean="0"/>
          </a:p>
          <a:p>
            <a:pPr lvl="0"/>
            <a:r>
              <a:rPr lang="zh-CN" altLang="zh-CN" dirty="0" smtClean="0"/>
              <a:t>症状：手、足、口、臀部等部位出现斑丘疹、丘疹、疱疹，伴有发热或无发热，倦怠，流涎，咽痛，纳差，便秘。甚者可出现大疱、手指脱甲。</a:t>
            </a:r>
          </a:p>
          <a:p>
            <a:pPr lvl="0"/>
            <a:r>
              <a:rPr lang="zh-CN" altLang="zh-CN" dirty="0" smtClean="0"/>
              <a:t>舌象脉象指纹：舌质淡红或红，苔腻，脉数，指纹红紫。</a:t>
            </a:r>
          </a:p>
          <a:p>
            <a:pPr lvl="0"/>
            <a:r>
              <a:rPr lang="zh-CN" altLang="zh-CN" dirty="0" smtClean="0"/>
              <a:t>治法：清热解毒，化湿透邪。</a:t>
            </a:r>
          </a:p>
          <a:p>
            <a:pPr lvl="0"/>
            <a:r>
              <a:rPr lang="zh-CN" altLang="zh-CN" dirty="0" smtClean="0"/>
              <a:t>基本方：甘露消毒丹。</a:t>
            </a:r>
          </a:p>
          <a:p>
            <a:pPr lvl="0"/>
            <a:r>
              <a:rPr lang="zh-CN" altLang="zh-CN" dirty="0" smtClean="0"/>
              <a:t>常用药物：黄芩、茵陈、连翘、金银花、藿香、滑石、牛蒡子、白茅根、薄荷、射干。</a:t>
            </a:r>
          </a:p>
          <a:p>
            <a:pPr>
              <a:buNone/>
            </a:pPr>
            <a:endParaRPr lang="zh-CN"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治疗</a:t>
            </a:r>
            <a:endParaRPr lang="zh-CN" altLang="en-US" dirty="0"/>
          </a:p>
        </p:txBody>
      </p:sp>
      <p:sp>
        <p:nvSpPr>
          <p:cNvPr id="3" name="内容占位符 2"/>
          <p:cNvSpPr>
            <a:spLocks noGrp="1"/>
          </p:cNvSpPr>
          <p:nvPr>
            <p:ph idx="1"/>
          </p:nvPr>
        </p:nvSpPr>
        <p:spPr/>
        <p:txBody>
          <a:bodyPr>
            <a:normAutofit fontScale="77500" lnSpcReduction="20000"/>
          </a:bodyPr>
          <a:lstStyle/>
          <a:p>
            <a:r>
              <a:rPr lang="zh-CN" altLang="zh-CN" b="1" dirty="0" smtClean="0"/>
              <a:t>中医辨证论治</a:t>
            </a:r>
            <a:endParaRPr lang="en-US" altLang="zh-CN" b="1" dirty="0" smtClean="0"/>
          </a:p>
          <a:p>
            <a:pPr lvl="0"/>
            <a:r>
              <a:rPr lang="zh-CN" altLang="zh-CN" b="1" dirty="0" smtClean="0"/>
              <a:t>风动期</a:t>
            </a:r>
            <a:r>
              <a:rPr lang="en-US" altLang="zh-CN" b="1" dirty="0" smtClean="0"/>
              <a:t>   </a:t>
            </a:r>
            <a:r>
              <a:rPr lang="zh-CN" altLang="zh-CN" b="1" dirty="0" smtClean="0"/>
              <a:t>毒热内壅，肝热惊风证。</a:t>
            </a:r>
            <a:endParaRPr lang="zh-CN" altLang="zh-CN" dirty="0" smtClean="0"/>
          </a:p>
          <a:p>
            <a:pPr lvl="0"/>
            <a:r>
              <a:rPr lang="zh-CN" altLang="zh-CN" dirty="0" smtClean="0"/>
              <a:t>症状：高热，易惊，肌肉瞤动，瘛瘲，或抽搐，或肢体痿软无力，呕吐，嗜睡，甚则昏矇、昏迷。</a:t>
            </a:r>
          </a:p>
          <a:p>
            <a:pPr lvl="0"/>
            <a:r>
              <a:rPr lang="zh-CN" altLang="zh-CN" dirty="0" smtClean="0"/>
              <a:t>舌象脉象指纹：舌暗红或红绛，苔黄腻或黄燥，脉弦细数，指纹紫滞。</a:t>
            </a:r>
          </a:p>
          <a:p>
            <a:pPr lvl="0"/>
            <a:r>
              <a:rPr lang="zh-CN" altLang="zh-CN" dirty="0" smtClean="0"/>
              <a:t>治法：解毒清热，息风定惊。</a:t>
            </a:r>
          </a:p>
          <a:p>
            <a:pPr lvl="0"/>
            <a:r>
              <a:rPr lang="zh-CN" altLang="zh-CN" dirty="0" smtClean="0"/>
              <a:t>基本方：清瘟败毒饮合羚角钩藤汤。</a:t>
            </a:r>
          </a:p>
          <a:p>
            <a:pPr lvl="0"/>
            <a:r>
              <a:rPr lang="zh-CN" altLang="zh-CN" dirty="0" smtClean="0"/>
              <a:t>常用药物：生石膏、水牛角、银花、连翘、生大黄、黄连、丹皮、紫草、生地、钩藤，羚羊角粉。</a:t>
            </a:r>
          </a:p>
          <a:p>
            <a:pPr>
              <a:buNone/>
            </a:pPr>
            <a:endParaRPr lang="en-US" altLang="zh-CN" b="1" dirty="0" smtClean="0"/>
          </a:p>
          <a:p>
            <a:pPr>
              <a:buNone/>
            </a:pPr>
            <a:r>
              <a:rPr lang="en-US" altLang="zh-CN" dirty="0" smtClean="0"/>
              <a:t>   </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流行病学</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dirty="0" smtClean="0"/>
              <a:t>流行情况</a:t>
            </a:r>
            <a:endParaRPr lang="en-US" altLang="zh-CN" dirty="0" smtClean="0"/>
          </a:p>
          <a:p>
            <a:pPr>
              <a:buFont typeface="Wingdings" pitchFamily="2" charset="2"/>
              <a:buChar char="u"/>
            </a:pPr>
            <a:r>
              <a:rPr lang="en-US" altLang="zh-CN" dirty="0" smtClean="0"/>
              <a:t>1957</a:t>
            </a:r>
            <a:r>
              <a:rPr lang="zh-CN" altLang="en-US" dirty="0" smtClean="0"/>
              <a:t>年在新西兰首次出现手足口病疫情，</a:t>
            </a:r>
            <a:r>
              <a:rPr lang="en-US" altLang="zh-CN" dirty="0" smtClean="0"/>
              <a:t>1958</a:t>
            </a:r>
            <a:r>
              <a:rPr lang="zh-CN" altLang="en-US" dirty="0" smtClean="0"/>
              <a:t>年分离到柯萨奇病毒</a:t>
            </a:r>
            <a:r>
              <a:rPr lang="en-US" altLang="zh-CN" dirty="0" smtClean="0"/>
              <a:t>A</a:t>
            </a:r>
            <a:r>
              <a:rPr lang="zh-CN" altLang="en-US" dirty="0" smtClean="0"/>
              <a:t>组</a:t>
            </a:r>
            <a:r>
              <a:rPr lang="en-US" altLang="zh-CN" dirty="0" smtClean="0"/>
              <a:t>16</a:t>
            </a:r>
            <a:r>
              <a:rPr lang="zh-CN" altLang="en-US" dirty="0" smtClean="0"/>
              <a:t>型（</a:t>
            </a:r>
            <a:r>
              <a:rPr lang="en-US" altLang="zh-CN" dirty="0" smtClean="0"/>
              <a:t>CV-A16</a:t>
            </a:r>
            <a:r>
              <a:rPr lang="zh-CN" altLang="en-US" dirty="0" smtClean="0"/>
              <a:t>），</a:t>
            </a:r>
            <a:r>
              <a:rPr lang="en-US" altLang="zh-CN" dirty="0" smtClean="0"/>
              <a:t>1959</a:t>
            </a:r>
            <a:r>
              <a:rPr lang="zh-CN" altLang="en-US" dirty="0" smtClean="0"/>
              <a:t>年将其命名为“手足口病</a:t>
            </a:r>
            <a:r>
              <a:rPr lang="zh-CN" altLang="en-US" dirty="0" smtClean="0"/>
              <a:t>”。</a:t>
            </a:r>
            <a:endParaRPr lang="en-US" altLang="zh-CN" dirty="0" smtClean="0"/>
          </a:p>
          <a:p>
            <a:pPr>
              <a:buFont typeface="Wingdings" pitchFamily="2" charset="2"/>
              <a:buChar char="u"/>
            </a:pPr>
            <a:r>
              <a:rPr lang="en-US" altLang="zh-CN" dirty="0" smtClean="0"/>
              <a:t>1969</a:t>
            </a:r>
            <a:r>
              <a:rPr lang="zh-CN" altLang="en-US" dirty="0" smtClean="0"/>
              <a:t>年美国加利福尼亚州报告全球首例</a:t>
            </a:r>
            <a:r>
              <a:rPr lang="en-US" altLang="zh-CN" dirty="0" smtClean="0"/>
              <a:t>EV-A71</a:t>
            </a:r>
            <a:r>
              <a:rPr lang="zh-CN" altLang="en-US" dirty="0" smtClean="0"/>
              <a:t>感染病例，此后，</a:t>
            </a:r>
            <a:r>
              <a:rPr lang="en-US" altLang="zh-CN" dirty="0" smtClean="0"/>
              <a:t>CV-A16</a:t>
            </a:r>
            <a:r>
              <a:rPr lang="zh-CN" altLang="en-US" dirty="0" smtClean="0"/>
              <a:t>和</a:t>
            </a:r>
            <a:r>
              <a:rPr lang="en-US" altLang="zh-CN" dirty="0" smtClean="0"/>
              <a:t>EV-A71</a:t>
            </a:r>
            <a:r>
              <a:rPr lang="zh-CN" altLang="en-US" dirty="0" smtClean="0"/>
              <a:t>在欧美流行交替出现</a:t>
            </a:r>
            <a:r>
              <a:rPr lang="zh-CN" altLang="en-US" dirty="0" smtClean="0"/>
              <a:t>。</a:t>
            </a:r>
            <a:endParaRPr lang="en-US" altLang="zh-CN" dirty="0" smtClean="0"/>
          </a:p>
          <a:p>
            <a:pPr>
              <a:buFont typeface="Wingdings" pitchFamily="2" charset="2"/>
              <a:buChar char="u"/>
            </a:pPr>
            <a:r>
              <a:rPr lang="en-US" altLang="zh-CN" dirty="0" smtClean="0"/>
              <a:t>1960</a:t>
            </a:r>
            <a:r>
              <a:rPr lang="zh-CN" altLang="en-US" dirty="0" smtClean="0"/>
              <a:t>年</a:t>
            </a:r>
            <a:r>
              <a:rPr lang="zh-CN" altLang="en-US" dirty="0" smtClean="0"/>
              <a:t>日本</a:t>
            </a:r>
            <a:r>
              <a:rPr lang="zh-CN" altLang="en-US" dirty="0" smtClean="0"/>
              <a:t>首次报</a:t>
            </a:r>
            <a:r>
              <a:rPr lang="zh-CN" altLang="en-US" dirty="0" smtClean="0"/>
              <a:t>道</a:t>
            </a:r>
            <a:r>
              <a:rPr lang="zh-CN" altLang="en-US" dirty="0" smtClean="0"/>
              <a:t>手足口病疫</a:t>
            </a:r>
            <a:r>
              <a:rPr lang="zh-CN" altLang="en-US" dirty="0" smtClean="0"/>
              <a:t>情，是</a:t>
            </a:r>
            <a:r>
              <a:rPr lang="zh-CN" altLang="en-US" dirty="0" smtClean="0"/>
              <a:t>已有资料记载中大规模暴发手足口病疫情最多的国家之</a:t>
            </a:r>
            <a:r>
              <a:rPr lang="zh-CN" altLang="en-US" dirty="0" smtClean="0"/>
              <a:t>一</a:t>
            </a:r>
            <a:r>
              <a:rPr lang="zh-CN" altLang="en-US" dirty="0" smtClean="0"/>
              <a:t>。</a:t>
            </a:r>
            <a:endParaRPr lang="en-US" altLang="zh-CN"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治疗</a:t>
            </a:r>
            <a:endParaRPr lang="zh-CN" altLang="en-US" dirty="0"/>
          </a:p>
        </p:txBody>
      </p:sp>
      <p:sp>
        <p:nvSpPr>
          <p:cNvPr id="3" name="内容占位符 2"/>
          <p:cNvSpPr>
            <a:spLocks noGrp="1"/>
          </p:cNvSpPr>
          <p:nvPr>
            <p:ph idx="1"/>
          </p:nvPr>
        </p:nvSpPr>
        <p:spPr/>
        <p:txBody>
          <a:bodyPr>
            <a:normAutofit fontScale="77500" lnSpcReduction="20000"/>
          </a:bodyPr>
          <a:lstStyle/>
          <a:p>
            <a:r>
              <a:rPr lang="zh-CN" altLang="zh-CN" b="1" dirty="0" smtClean="0"/>
              <a:t>中医辨证论治</a:t>
            </a:r>
            <a:endParaRPr lang="en-US" altLang="zh-CN" b="1" dirty="0" smtClean="0"/>
          </a:p>
          <a:p>
            <a:r>
              <a:rPr lang="zh-CN" altLang="zh-CN" b="1" dirty="0" smtClean="0"/>
              <a:t>喘脱期</a:t>
            </a:r>
            <a:r>
              <a:rPr lang="en-US" altLang="zh-CN" b="1" dirty="0" smtClean="0"/>
              <a:t>   </a:t>
            </a:r>
            <a:r>
              <a:rPr lang="zh-CN" altLang="zh-CN" b="1" dirty="0" smtClean="0"/>
              <a:t>邪闭心肺，气虚阳脱证。</a:t>
            </a:r>
            <a:endParaRPr lang="zh-CN" altLang="zh-CN" dirty="0" smtClean="0"/>
          </a:p>
          <a:p>
            <a:r>
              <a:rPr lang="zh-CN" altLang="zh-CN" dirty="0" smtClean="0"/>
              <a:t>（</a:t>
            </a:r>
            <a:r>
              <a:rPr lang="en-US" altLang="zh-CN" dirty="0" smtClean="0"/>
              <a:t>1</a:t>
            </a:r>
            <a:r>
              <a:rPr lang="zh-CN" altLang="zh-CN" dirty="0" smtClean="0"/>
              <a:t>） 症状：壮热，喘促，神昏，手足厥冷，大汗淋漓，</a:t>
            </a:r>
          </a:p>
          <a:p>
            <a:r>
              <a:rPr lang="zh-CN" altLang="zh-CN" dirty="0" smtClean="0"/>
              <a:t>面色苍白，口唇紫绀。</a:t>
            </a:r>
          </a:p>
          <a:p>
            <a:r>
              <a:rPr lang="zh-CN" altLang="zh-CN" dirty="0" smtClean="0"/>
              <a:t>（</a:t>
            </a:r>
            <a:r>
              <a:rPr lang="en-US" altLang="zh-CN" dirty="0" smtClean="0"/>
              <a:t>2</a:t>
            </a:r>
            <a:r>
              <a:rPr lang="zh-CN" altLang="zh-CN" dirty="0" smtClean="0"/>
              <a:t>） 舌象脉象指纹：舌质紫暗，脉细数或沉迟，或脉微欲绝，指纹紫暗。</a:t>
            </a:r>
          </a:p>
          <a:p>
            <a:r>
              <a:rPr lang="zh-CN" altLang="zh-CN" dirty="0" smtClean="0"/>
              <a:t>（</a:t>
            </a:r>
            <a:r>
              <a:rPr lang="en-US" altLang="zh-CN" dirty="0" smtClean="0"/>
              <a:t>3</a:t>
            </a:r>
            <a:r>
              <a:rPr lang="zh-CN" altLang="zh-CN" dirty="0" smtClean="0"/>
              <a:t>） 治法：固脱开窍，清热解毒。</a:t>
            </a:r>
          </a:p>
          <a:p>
            <a:r>
              <a:rPr lang="zh-CN" altLang="zh-CN" dirty="0" smtClean="0"/>
              <a:t>（</a:t>
            </a:r>
            <a:r>
              <a:rPr lang="en-US" altLang="zh-CN" dirty="0" smtClean="0"/>
              <a:t>4</a:t>
            </a:r>
            <a:r>
              <a:rPr lang="zh-CN" altLang="zh-CN" dirty="0" smtClean="0"/>
              <a:t>） 基本方：参附汤、生脉散合安宫牛黄丸。</a:t>
            </a:r>
          </a:p>
          <a:p>
            <a:r>
              <a:rPr lang="zh-CN" altLang="zh-CN" dirty="0" smtClean="0"/>
              <a:t>（</a:t>
            </a:r>
            <a:r>
              <a:rPr lang="en-US" altLang="zh-CN" dirty="0" smtClean="0"/>
              <a:t>5</a:t>
            </a:r>
            <a:r>
              <a:rPr lang="zh-CN" altLang="zh-CN" dirty="0" smtClean="0"/>
              <a:t>） 常用药物：人参、制附片、麦冬、山萸肉、人工</a:t>
            </a:r>
          </a:p>
          <a:p>
            <a:r>
              <a:rPr lang="zh-CN" altLang="zh-CN" dirty="0" smtClean="0"/>
              <a:t>牛黄、羚羊角粉、炒栀子、黄连、天竺黄、石菖蒲、郁金。</a:t>
            </a:r>
            <a:endParaRPr lang="en-US" altLang="zh-CN" b="1" dirty="0" smtClean="0"/>
          </a:p>
          <a:p>
            <a:pPr>
              <a:buNone/>
            </a:pPr>
            <a:r>
              <a:rPr lang="en-US" altLang="zh-CN" dirty="0" smtClean="0"/>
              <a:t>   </a:t>
            </a:r>
            <a:endParaRPr lang="zh-CN"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治疗</a:t>
            </a:r>
            <a:endParaRPr lang="zh-CN" altLang="en-US" dirty="0"/>
          </a:p>
        </p:txBody>
      </p:sp>
      <p:sp>
        <p:nvSpPr>
          <p:cNvPr id="3" name="内容占位符 2"/>
          <p:cNvSpPr>
            <a:spLocks noGrp="1"/>
          </p:cNvSpPr>
          <p:nvPr>
            <p:ph idx="1"/>
          </p:nvPr>
        </p:nvSpPr>
        <p:spPr/>
        <p:txBody>
          <a:bodyPr>
            <a:normAutofit fontScale="77500" lnSpcReduction="20000"/>
          </a:bodyPr>
          <a:lstStyle/>
          <a:p>
            <a:r>
              <a:rPr lang="zh-CN" altLang="zh-CN" b="1" dirty="0" smtClean="0"/>
              <a:t>中医辨证论治</a:t>
            </a:r>
            <a:endParaRPr lang="en-US" altLang="zh-CN" b="1" dirty="0" smtClean="0"/>
          </a:p>
          <a:p>
            <a:r>
              <a:rPr lang="zh-CN" altLang="zh-CN" b="1" dirty="0" smtClean="0"/>
              <a:t>恢复期</a:t>
            </a:r>
            <a:r>
              <a:rPr lang="en-US" altLang="zh-CN" b="1" dirty="0" smtClean="0"/>
              <a:t>   </a:t>
            </a:r>
            <a:r>
              <a:rPr lang="zh-CN" altLang="zh-CN" b="1" dirty="0" smtClean="0"/>
              <a:t>气阴不足，络脉不畅证。</a:t>
            </a:r>
            <a:endParaRPr lang="zh-CN" altLang="zh-CN" dirty="0" smtClean="0"/>
          </a:p>
          <a:p>
            <a:r>
              <a:rPr lang="zh-CN" altLang="zh-CN" dirty="0" smtClean="0"/>
              <a:t>（</a:t>
            </a:r>
            <a:r>
              <a:rPr lang="en-US" altLang="zh-CN" dirty="0" smtClean="0"/>
              <a:t>1</a:t>
            </a:r>
            <a:r>
              <a:rPr lang="zh-CN" altLang="zh-CN" dirty="0" smtClean="0"/>
              <a:t>） 症状：乏力，纳差，或伴肢体痿软，或肢体麻木。</a:t>
            </a:r>
          </a:p>
          <a:p>
            <a:r>
              <a:rPr lang="zh-CN" altLang="zh-CN" dirty="0" smtClean="0"/>
              <a:t>（</a:t>
            </a:r>
            <a:r>
              <a:rPr lang="en-US" altLang="zh-CN" dirty="0" smtClean="0"/>
              <a:t>2</a:t>
            </a:r>
            <a:r>
              <a:rPr lang="zh-CN" altLang="zh-CN" dirty="0" smtClean="0"/>
              <a:t>） 舌象脉象指纹：舌淡红，苔薄腻，脉细，指纹色</a:t>
            </a:r>
          </a:p>
          <a:p>
            <a:r>
              <a:rPr lang="zh-CN" altLang="zh-CN" dirty="0" smtClean="0"/>
              <a:t>淡或青紫。</a:t>
            </a:r>
          </a:p>
          <a:p>
            <a:r>
              <a:rPr lang="zh-CN" altLang="zh-CN" dirty="0" smtClean="0"/>
              <a:t>（</a:t>
            </a:r>
            <a:r>
              <a:rPr lang="en-US" altLang="zh-CN" dirty="0" smtClean="0"/>
              <a:t>3</a:t>
            </a:r>
            <a:r>
              <a:rPr lang="zh-CN" altLang="zh-CN" dirty="0" smtClean="0"/>
              <a:t>） 治法：益气通络，养阴健脾。</a:t>
            </a:r>
          </a:p>
          <a:p>
            <a:r>
              <a:rPr lang="zh-CN" altLang="zh-CN" dirty="0" smtClean="0"/>
              <a:t>（</a:t>
            </a:r>
            <a:r>
              <a:rPr lang="en-US" altLang="zh-CN" dirty="0" smtClean="0"/>
              <a:t>4</a:t>
            </a:r>
            <a:r>
              <a:rPr lang="zh-CN" altLang="zh-CN" dirty="0" smtClean="0"/>
              <a:t>） 基本方：生脉散合七味白术散。</a:t>
            </a:r>
          </a:p>
          <a:p>
            <a:r>
              <a:rPr lang="zh-CN" altLang="zh-CN" dirty="0" smtClean="0"/>
              <a:t>（</a:t>
            </a:r>
            <a:r>
              <a:rPr lang="en-US" altLang="zh-CN" dirty="0" smtClean="0"/>
              <a:t>5</a:t>
            </a:r>
            <a:r>
              <a:rPr lang="zh-CN" altLang="zh-CN" dirty="0" smtClean="0"/>
              <a:t>） 常用药物：党参、五味子、麦冬、白术、茯苓、玉竹、藿香、木香、葛根。</a:t>
            </a:r>
            <a:endParaRPr lang="en-US" altLang="zh-CN" b="1" dirty="0" smtClean="0"/>
          </a:p>
          <a:p>
            <a:pPr>
              <a:buNone/>
            </a:pPr>
            <a:r>
              <a:rPr lang="en-US" altLang="zh-CN" dirty="0" smtClean="0"/>
              <a:t>   </a:t>
            </a:r>
            <a:endParaRPr lang="zh-CN"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预防</a:t>
            </a:r>
            <a:endParaRPr lang="zh-CN" altLang="en-US" dirty="0"/>
          </a:p>
        </p:txBody>
      </p:sp>
      <p:sp>
        <p:nvSpPr>
          <p:cNvPr id="3" name="内容占位符 2"/>
          <p:cNvSpPr>
            <a:spLocks noGrp="1"/>
          </p:cNvSpPr>
          <p:nvPr>
            <p:ph idx="1"/>
          </p:nvPr>
        </p:nvSpPr>
        <p:spPr/>
        <p:txBody>
          <a:bodyPr/>
          <a:lstStyle/>
          <a:p>
            <a:r>
              <a:rPr lang="zh-CN" altLang="zh-CN" b="1" dirty="0" smtClean="0"/>
              <a:t>一般预防措施</a:t>
            </a:r>
            <a:endParaRPr lang="zh-CN" altLang="zh-CN" dirty="0" smtClean="0"/>
          </a:p>
          <a:p>
            <a:pPr>
              <a:buNone/>
            </a:pPr>
            <a:r>
              <a:rPr lang="en-US" altLang="zh-CN" dirty="0" smtClean="0"/>
              <a:t>   </a:t>
            </a:r>
            <a:r>
              <a:rPr lang="zh-CN" altLang="zh-CN" dirty="0" smtClean="0"/>
              <a:t>保持良好的个人卫生习惯是预防手足口病的关键。勤洗手，不要让儿童喝生水，吃生冷食物。儿童玩具和常接触到的物品应当定期进行清洁消毒。避免儿童与患手足口病儿童密切接触。</a:t>
            </a:r>
          </a:p>
          <a:p>
            <a:endParaRPr lang="zh-CN"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预防</a:t>
            </a:r>
            <a:endParaRPr lang="zh-CN" altLang="en-US" dirty="0"/>
          </a:p>
        </p:txBody>
      </p:sp>
      <p:sp>
        <p:nvSpPr>
          <p:cNvPr id="3" name="内容占位符 2"/>
          <p:cNvSpPr>
            <a:spLocks noGrp="1"/>
          </p:cNvSpPr>
          <p:nvPr>
            <p:ph idx="1"/>
          </p:nvPr>
        </p:nvSpPr>
        <p:spPr/>
        <p:txBody>
          <a:bodyPr/>
          <a:lstStyle/>
          <a:p>
            <a:r>
              <a:rPr lang="zh-CN" altLang="zh-CN" b="1" dirty="0" smtClean="0"/>
              <a:t>接种疫苗</a:t>
            </a:r>
            <a:endParaRPr lang="zh-CN" altLang="zh-CN" dirty="0" smtClean="0"/>
          </a:p>
          <a:p>
            <a:pPr>
              <a:buNone/>
            </a:pPr>
            <a:r>
              <a:rPr lang="en-US" altLang="zh-CN" dirty="0" smtClean="0"/>
              <a:t>    EV-A71</a:t>
            </a:r>
            <a:r>
              <a:rPr lang="zh-CN" altLang="zh-CN" dirty="0" smtClean="0"/>
              <a:t>型灭活疫苗可用于</a:t>
            </a:r>
            <a:r>
              <a:rPr lang="en-US" altLang="zh-CN" dirty="0" smtClean="0"/>
              <a:t>6</a:t>
            </a:r>
            <a:r>
              <a:rPr lang="zh-CN" altLang="zh-CN" dirty="0" smtClean="0"/>
              <a:t>月龄～</a:t>
            </a:r>
            <a:r>
              <a:rPr lang="en-US" altLang="zh-CN" dirty="0" smtClean="0"/>
              <a:t>5</a:t>
            </a:r>
            <a:r>
              <a:rPr lang="zh-CN" altLang="zh-CN" dirty="0" smtClean="0"/>
              <a:t>岁儿童预防</a:t>
            </a:r>
            <a:r>
              <a:rPr lang="en-US" altLang="zh-CN" dirty="0" smtClean="0"/>
              <a:t>EV-A71</a:t>
            </a:r>
            <a:r>
              <a:rPr lang="zh-CN" altLang="zh-CN" dirty="0" smtClean="0"/>
              <a:t>感染所致的手足口病，基础免疫程序为</a:t>
            </a:r>
            <a:r>
              <a:rPr lang="en-US" altLang="zh-CN" dirty="0" smtClean="0"/>
              <a:t>2</a:t>
            </a:r>
            <a:r>
              <a:rPr lang="zh-CN" altLang="zh-CN" dirty="0" smtClean="0"/>
              <a:t>剂次，间隔</a:t>
            </a:r>
            <a:r>
              <a:rPr lang="en-US" altLang="zh-CN" dirty="0" smtClean="0"/>
              <a:t>1</a:t>
            </a:r>
            <a:r>
              <a:rPr lang="zh-CN" altLang="zh-CN" dirty="0" smtClean="0"/>
              <a:t>个月，鼓励在</a:t>
            </a:r>
            <a:r>
              <a:rPr lang="en-US" altLang="zh-CN" dirty="0" smtClean="0"/>
              <a:t>12</a:t>
            </a:r>
            <a:r>
              <a:rPr lang="zh-CN" altLang="zh-CN" dirty="0" smtClean="0"/>
              <a:t>月龄前完成接种。</a:t>
            </a:r>
          </a:p>
          <a:p>
            <a:endParaRPr lang="zh-CN"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预防</a:t>
            </a:r>
            <a:endParaRPr lang="zh-CN" altLang="en-US" dirty="0"/>
          </a:p>
        </p:txBody>
      </p:sp>
      <p:sp>
        <p:nvSpPr>
          <p:cNvPr id="3" name="内容占位符 2"/>
          <p:cNvSpPr>
            <a:spLocks noGrp="1"/>
          </p:cNvSpPr>
          <p:nvPr>
            <p:ph idx="1"/>
          </p:nvPr>
        </p:nvSpPr>
        <p:spPr/>
        <p:txBody>
          <a:bodyPr>
            <a:normAutofit/>
          </a:bodyPr>
          <a:lstStyle/>
          <a:p>
            <a:r>
              <a:rPr lang="zh-CN" altLang="zh-CN" b="1" dirty="0" smtClean="0"/>
              <a:t>加强医院感染控制</a:t>
            </a:r>
            <a:endParaRPr lang="zh-CN" altLang="zh-CN" dirty="0" smtClean="0"/>
          </a:p>
          <a:p>
            <a:pPr>
              <a:buFont typeface="Wingdings" pitchFamily="2" charset="2"/>
              <a:buChar char="u"/>
            </a:pPr>
            <a:r>
              <a:rPr lang="zh-CN" altLang="zh-CN" dirty="0" smtClean="0"/>
              <a:t>接诊手足口病病例时，采取标准预防措施，严格执行手卫生</a:t>
            </a:r>
            <a:endParaRPr lang="en-US" altLang="zh-CN" dirty="0" smtClean="0"/>
          </a:p>
          <a:p>
            <a:pPr>
              <a:buFont typeface="Wingdings" pitchFamily="2" charset="2"/>
              <a:buChar char="u"/>
            </a:pPr>
            <a:r>
              <a:rPr lang="zh-CN" altLang="zh-CN" dirty="0" smtClean="0"/>
              <a:t>加强诊疗区域环境和物品的消毒，选择中效或高效消毒剂如含氯（溴）消毒剂等进行消毒，</a:t>
            </a:r>
            <a:r>
              <a:rPr lang="en-US" altLang="zh-CN" dirty="0" smtClean="0"/>
              <a:t>75%</a:t>
            </a:r>
            <a:r>
              <a:rPr lang="zh-CN" altLang="zh-CN" dirty="0" smtClean="0"/>
              <a:t>乙醇和</a:t>
            </a:r>
            <a:r>
              <a:rPr lang="en-US" altLang="zh-CN" dirty="0" smtClean="0"/>
              <a:t>5%</a:t>
            </a:r>
            <a:r>
              <a:rPr lang="zh-CN" altLang="zh-CN" dirty="0" smtClean="0"/>
              <a:t>来苏对肠道病毒无效。</a:t>
            </a:r>
          </a:p>
          <a:p>
            <a:endParaRPr lang="zh-CN"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0034" y="3000372"/>
            <a:ext cx="8229600" cy="1143000"/>
          </a:xfrm>
        </p:spPr>
        <p:txBody>
          <a:bodyPr>
            <a:noAutofit/>
          </a:bodyPr>
          <a:lstStyle/>
          <a:p>
            <a:r>
              <a:rPr lang="zh-CN" altLang="en-US" sz="7200" dirty="0" smtClean="0">
                <a:latin typeface="黑体" pitchFamily="49" charset="-122"/>
                <a:ea typeface="黑体" pitchFamily="49" charset="-122"/>
              </a:rPr>
              <a:t>谢谢！</a:t>
            </a:r>
            <a:endParaRPr lang="zh-CN" altLang="en-US" sz="7200" dirty="0">
              <a:latin typeface="黑体" pitchFamily="49" charset="-122"/>
              <a:ea typeface="黑体" pitchFamily="49"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流行病学</a:t>
            </a:r>
            <a:endParaRPr lang="zh-CN" altLang="en-US" dirty="0"/>
          </a:p>
        </p:txBody>
      </p:sp>
      <p:sp>
        <p:nvSpPr>
          <p:cNvPr id="3" name="内容占位符 2"/>
          <p:cNvSpPr>
            <a:spLocks noGrp="1"/>
          </p:cNvSpPr>
          <p:nvPr>
            <p:ph idx="1"/>
          </p:nvPr>
        </p:nvSpPr>
        <p:spPr/>
        <p:txBody>
          <a:bodyPr>
            <a:normAutofit/>
          </a:bodyPr>
          <a:lstStyle/>
          <a:p>
            <a:r>
              <a:rPr lang="zh-CN" altLang="en-US" dirty="0" smtClean="0"/>
              <a:t>流行情</a:t>
            </a:r>
            <a:r>
              <a:rPr lang="zh-CN" altLang="en-US" dirty="0" smtClean="0"/>
              <a:t>况</a:t>
            </a:r>
            <a:endParaRPr lang="en-US" altLang="zh-CN" dirty="0" smtClean="0"/>
          </a:p>
          <a:p>
            <a:pPr>
              <a:buFont typeface="Wingdings" pitchFamily="2" charset="2"/>
              <a:buChar char="u"/>
            </a:pPr>
            <a:r>
              <a:rPr lang="zh-CN" altLang="en-US" dirty="0" smtClean="0"/>
              <a:t>香港</a:t>
            </a:r>
            <a:r>
              <a:rPr lang="en-US" altLang="zh-CN" dirty="0" smtClean="0"/>
              <a:t>1987</a:t>
            </a:r>
            <a:r>
              <a:rPr lang="zh-CN" altLang="en-US" dirty="0" smtClean="0"/>
              <a:t>年、</a:t>
            </a:r>
            <a:r>
              <a:rPr lang="zh-CN" altLang="en-US" dirty="0" smtClean="0"/>
              <a:t>台湾</a:t>
            </a:r>
            <a:r>
              <a:rPr lang="en-US" altLang="zh-CN" dirty="0" smtClean="0"/>
              <a:t>1998</a:t>
            </a:r>
            <a:r>
              <a:rPr lang="zh-CN" altLang="en-US" dirty="0" smtClean="0"/>
              <a:t>年发</a:t>
            </a:r>
            <a:r>
              <a:rPr lang="zh-CN" altLang="en-US" dirty="0" smtClean="0"/>
              <a:t>生由</a:t>
            </a:r>
            <a:r>
              <a:rPr lang="en-US" altLang="zh-CN" dirty="0" smtClean="0"/>
              <a:t>EV-A71</a:t>
            </a:r>
            <a:r>
              <a:rPr lang="zh-CN" altLang="en-US" dirty="0" smtClean="0"/>
              <a:t>感染引起的手足口病和疱疹性咽峡</a:t>
            </a:r>
            <a:r>
              <a:rPr lang="zh-CN" altLang="en-US" dirty="0" smtClean="0"/>
              <a:t>炎。</a:t>
            </a:r>
            <a:endParaRPr lang="en-US" altLang="zh-CN" dirty="0" smtClean="0"/>
          </a:p>
          <a:p>
            <a:pPr>
              <a:buFont typeface="Wingdings" pitchFamily="2" charset="2"/>
              <a:buChar char="u"/>
            </a:pPr>
            <a:r>
              <a:rPr lang="zh-CN" altLang="en-US" dirty="0" smtClean="0"/>
              <a:t>我国大陆手足口病于</a:t>
            </a:r>
            <a:r>
              <a:rPr lang="en-US" altLang="zh-CN" dirty="0" smtClean="0"/>
              <a:t>20</a:t>
            </a:r>
            <a:r>
              <a:rPr lang="zh-CN" altLang="en-US" dirty="0" smtClean="0"/>
              <a:t>世纪</a:t>
            </a:r>
            <a:r>
              <a:rPr lang="en-US" altLang="zh-CN" dirty="0" smtClean="0"/>
              <a:t>80</a:t>
            </a:r>
            <a:r>
              <a:rPr lang="zh-CN" altLang="en-US" dirty="0" smtClean="0"/>
              <a:t>年代初在上海地区首次发现；</a:t>
            </a:r>
            <a:r>
              <a:rPr lang="en-US" altLang="zh-CN" dirty="0" smtClean="0"/>
              <a:t>1983</a:t>
            </a:r>
            <a:r>
              <a:rPr lang="zh-CN" altLang="en-US" dirty="0" smtClean="0"/>
              <a:t>年在天津发生由</a:t>
            </a:r>
            <a:r>
              <a:rPr lang="en-US" altLang="zh-CN" dirty="0" smtClean="0"/>
              <a:t>CV-A16</a:t>
            </a:r>
            <a:r>
              <a:rPr lang="zh-CN" altLang="en-US" dirty="0" smtClean="0"/>
              <a:t>引起的手足口病暴发疫情</a:t>
            </a:r>
            <a:r>
              <a:rPr lang="zh-CN" altLang="en-US" dirty="0" smtClean="0"/>
              <a:t>，</a:t>
            </a:r>
            <a:r>
              <a:rPr lang="en-US" altLang="zh-CN" dirty="0" smtClean="0"/>
              <a:t>1986</a:t>
            </a:r>
            <a:r>
              <a:rPr lang="zh-CN" altLang="en-US" dirty="0" smtClean="0"/>
              <a:t>年又在托儿所和幼儿园出现暴发，这是我国首次报告的较大规模的手足口病疫情</a:t>
            </a:r>
            <a:r>
              <a:rPr lang="zh-CN" altLang="en-US" dirty="0" smtClean="0"/>
              <a:t>。</a:t>
            </a:r>
            <a:endParaRPr lang="en-US" altLang="zh-CN"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流行病学</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流行情</a:t>
            </a:r>
            <a:r>
              <a:rPr lang="zh-CN" altLang="en-US" dirty="0" smtClean="0"/>
              <a:t>况</a:t>
            </a:r>
            <a:endParaRPr lang="en-US" altLang="zh-CN" dirty="0" smtClean="0"/>
          </a:p>
          <a:p>
            <a:pPr>
              <a:buFont typeface="Wingdings" pitchFamily="2" charset="2"/>
              <a:buChar char="u"/>
            </a:pPr>
            <a:r>
              <a:rPr lang="en-US" altLang="zh-CN" dirty="0" smtClean="0"/>
              <a:t>2008—2009 </a:t>
            </a:r>
            <a:r>
              <a:rPr lang="zh-CN" altLang="en-US" dirty="0" smtClean="0"/>
              <a:t>年手足口病在我国发生大流行，</a:t>
            </a:r>
            <a:r>
              <a:rPr lang="en-US" altLang="zh-CN" dirty="0" smtClean="0"/>
              <a:t>2008 </a:t>
            </a:r>
            <a:r>
              <a:rPr lang="zh-CN" altLang="en-US" dirty="0" smtClean="0"/>
              <a:t>年我国累计报告病例</a:t>
            </a:r>
            <a:r>
              <a:rPr lang="en-US" altLang="zh-CN" dirty="0" smtClean="0"/>
              <a:t>489,540 </a:t>
            </a:r>
            <a:r>
              <a:rPr lang="zh-CN" altLang="en-US" dirty="0" smtClean="0"/>
              <a:t>例，死亡</a:t>
            </a:r>
            <a:r>
              <a:rPr lang="en-US" altLang="zh-CN" dirty="0" smtClean="0"/>
              <a:t>127</a:t>
            </a:r>
            <a:r>
              <a:rPr lang="zh-CN" altLang="en-US" dirty="0" smtClean="0"/>
              <a:t>例，</a:t>
            </a:r>
            <a:r>
              <a:rPr lang="en-US" altLang="zh-CN" dirty="0" smtClean="0"/>
              <a:t>2009 </a:t>
            </a:r>
            <a:r>
              <a:rPr lang="zh-CN" altLang="en-US" dirty="0" smtClean="0"/>
              <a:t>年报告病例</a:t>
            </a:r>
            <a:r>
              <a:rPr lang="en-US" altLang="zh-CN" dirty="0" smtClean="0"/>
              <a:t>1,155,575 </a:t>
            </a:r>
            <a:r>
              <a:rPr lang="zh-CN" altLang="en-US" dirty="0" smtClean="0"/>
              <a:t>例，死亡</a:t>
            </a:r>
            <a:r>
              <a:rPr lang="en-US" altLang="zh-CN" dirty="0" smtClean="0"/>
              <a:t>353 </a:t>
            </a:r>
            <a:r>
              <a:rPr lang="zh-CN" altLang="en-US" dirty="0" smtClean="0"/>
              <a:t>例</a:t>
            </a:r>
            <a:r>
              <a:rPr lang="zh-CN" altLang="en-US" dirty="0" smtClean="0"/>
              <a:t>。</a:t>
            </a:r>
            <a:endParaRPr lang="en-US" altLang="zh-CN" dirty="0" smtClean="0"/>
          </a:p>
          <a:p>
            <a:pPr>
              <a:buFont typeface="Wingdings" pitchFamily="2" charset="2"/>
              <a:buChar char="u"/>
            </a:pPr>
            <a:r>
              <a:rPr lang="zh-CN" altLang="en-US" dirty="0" smtClean="0"/>
              <a:t>手足口病爆发流行具有周期性，间隔时间约</a:t>
            </a:r>
            <a:r>
              <a:rPr lang="en-US" altLang="zh-CN" dirty="0" smtClean="0"/>
              <a:t>2-3</a:t>
            </a:r>
            <a:r>
              <a:rPr lang="zh-CN" altLang="en-US" dirty="0" smtClean="0"/>
              <a:t>年。</a:t>
            </a:r>
            <a:endParaRPr lang="en-US" altLang="zh-CN" dirty="0" smtClean="0"/>
          </a:p>
          <a:p>
            <a:pPr>
              <a:buFont typeface="Wingdings" pitchFamily="2" charset="2"/>
              <a:buChar char="u"/>
            </a:pPr>
            <a:r>
              <a:rPr lang="en-US" altLang="zh-CN" dirty="0" smtClean="0"/>
              <a:t>2011</a:t>
            </a:r>
            <a:r>
              <a:rPr lang="zh-CN" altLang="en-US" dirty="0" smtClean="0"/>
              <a:t>年报告</a:t>
            </a:r>
            <a:r>
              <a:rPr lang="en-US" altLang="zh-CN" dirty="0" smtClean="0"/>
              <a:t>1,613,231</a:t>
            </a:r>
            <a:r>
              <a:rPr lang="zh-CN" altLang="en-US" dirty="0" smtClean="0"/>
              <a:t>例</a:t>
            </a:r>
            <a:r>
              <a:rPr lang="en-US" altLang="zh-CN" dirty="0" smtClean="0"/>
              <a:t>,</a:t>
            </a:r>
            <a:r>
              <a:rPr lang="zh-CN" altLang="en-US" dirty="0" smtClean="0"/>
              <a:t>死亡</a:t>
            </a:r>
            <a:r>
              <a:rPr lang="en-US" altLang="zh-CN" dirty="0" smtClean="0"/>
              <a:t>508</a:t>
            </a:r>
            <a:r>
              <a:rPr lang="zh-CN" altLang="en-US" dirty="0" smtClean="0"/>
              <a:t>例；</a:t>
            </a:r>
            <a:r>
              <a:rPr lang="en-US" altLang="zh-CN" dirty="0" smtClean="0"/>
              <a:t>2012</a:t>
            </a:r>
            <a:r>
              <a:rPr lang="zh-CN" altLang="en-US" dirty="0" smtClean="0"/>
              <a:t>年</a:t>
            </a:r>
            <a:r>
              <a:rPr lang="en-US" altLang="zh-CN" dirty="0" smtClean="0"/>
              <a:t>2,081,285</a:t>
            </a:r>
            <a:r>
              <a:rPr lang="zh-CN" altLang="en-US" dirty="0" smtClean="0"/>
              <a:t>例，死亡</a:t>
            </a:r>
            <a:r>
              <a:rPr lang="en-US" altLang="zh-CN" dirty="0" smtClean="0"/>
              <a:t>548</a:t>
            </a:r>
            <a:r>
              <a:rPr lang="zh-CN" altLang="en-US" dirty="0" smtClean="0"/>
              <a:t>例。</a:t>
            </a:r>
            <a:endParaRPr lang="en-US" altLang="zh-CN" dirty="0" smtClean="0"/>
          </a:p>
        </p:txBody>
      </p:sp>
      <p:sp>
        <p:nvSpPr>
          <p:cNvPr id="4" name="TextBox 3"/>
          <p:cNvSpPr txBox="1"/>
          <p:nvPr/>
        </p:nvSpPr>
        <p:spPr>
          <a:xfrm>
            <a:off x="928662" y="6143644"/>
            <a:ext cx="7572428" cy="523220"/>
          </a:xfrm>
          <a:prstGeom prst="rect">
            <a:avLst/>
          </a:prstGeom>
          <a:noFill/>
        </p:spPr>
        <p:txBody>
          <a:bodyPr wrap="square" rtlCol="0">
            <a:spAutoFit/>
          </a:bodyPr>
          <a:lstStyle/>
          <a:p>
            <a:r>
              <a:rPr lang="zh-CN" altLang="en-US" sz="1400" dirty="0" smtClean="0"/>
              <a:t>曹洋</a:t>
            </a:r>
            <a:r>
              <a:rPr lang="en-US" altLang="zh-CN" sz="1400" dirty="0" smtClean="0"/>
              <a:t>,</a:t>
            </a:r>
            <a:r>
              <a:rPr lang="zh-CN" altLang="en-US" sz="1400" dirty="0" smtClean="0"/>
              <a:t>洪志恒</a:t>
            </a:r>
            <a:r>
              <a:rPr lang="en-US" altLang="zh-CN" sz="1400" dirty="0" smtClean="0"/>
              <a:t>,</a:t>
            </a:r>
            <a:r>
              <a:rPr lang="zh-CN" altLang="en-US" sz="1400" dirty="0" smtClean="0"/>
              <a:t>金连梅</a:t>
            </a:r>
            <a:r>
              <a:rPr lang="en-US" altLang="zh-CN" sz="1400" dirty="0" smtClean="0"/>
              <a:t>,</a:t>
            </a:r>
            <a:r>
              <a:rPr lang="zh-CN" altLang="en-US" sz="1400" dirty="0" smtClean="0"/>
              <a:t>欧剑鸣</a:t>
            </a:r>
            <a:r>
              <a:rPr lang="en-US" altLang="zh-CN" sz="1400" dirty="0" smtClean="0"/>
              <a:t>,</a:t>
            </a:r>
            <a:r>
              <a:rPr lang="zh-CN" altLang="en-US" sz="1400" dirty="0" smtClean="0"/>
              <a:t>洪荣涛</a:t>
            </a:r>
            <a:r>
              <a:rPr lang="en-US" altLang="zh-CN" sz="1400" dirty="0" smtClean="0"/>
              <a:t>.2011—2012</a:t>
            </a:r>
            <a:r>
              <a:rPr lang="zh-CN" altLang="en-US" sz="1400" dirty="0" smtClean="0"/>
              <a:t>年全国手足口病疫情监测分析</a:t>
            </a:r>
            <a:r>
              <a:rPr lang="en-US" altLang="zh-CN" sz="1400" dirty="0" smtClean="0"/>
              <a:t>[J].</a:t>
            </a:r>
            <a:r>
              <a:rPr lang="zh-CN" altLang="en-US" sz="1400" dirty="0" smtClean="0"/>
              <a:t>疾病监测</a:t>
            </a:r>
            <a:r>
              <a:rPr lang="en-US" altLang="zh-CN" sz="1400" dirty="0" smtClean="0"/>
              <a:t>,2013,28(12):975-980. </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流行病学</a:t>
            </a:r>
            <a:endParaRPr lang="zh-CN" altLang="en-US" dirty="0"/>
          </a:p>
        </p:txBody>
      </p:sp>
      <p:pic>
        <p:nvPicPr>
          <p:cNvPr id="3076" name="Picture 4"/>
          <p:cNvPicPr>
            <a:picLocks noChangeAspect="1" noChangeArrowheads="1"/>
          </p:cNvPicPr>
          <p:nvPr/>
        </p:nvPicPr>
        <p:blipFill>
          <a:blip r:embed="rId2" cstate="print"/>
          <a:srcRect/>
          <a:stretch>
            <a:fillRect/>
          </a:stretch>
        </p:blipFill>
        <p:spPr bwMode="auto">
          <a:xfrm>
            <a:off x="1142976" y="1643050"/>
            <a:ext cx="7138393" cy="4419619"/>
          </a:xfrm>
          <a:prstGeom prst="rect">
            <a:avLst/>
          </a:prstGeom>
          <a:noFill/>
          <a:ln w="9525">
            <a:noFill/>
            <a:miter lim="800000"/>
            <a:headEnd/>
            <a:tailEnd/>
          </a:ln>
        </p:spPr>
      </p:pic>
      <p:sp>
        <p:nvSpPr>
          <p:cNvPr id="9" name="矩形 8"/>
          <p:cNvSpPr/>
          <p:nvPr/>
        </p:nvSpPr>
        <p:spPr>
          <a:xfrm>
            <a:off x="1214414" y="6143644"/>
            <a:ext cx="6929486" cy="523220"/>
          </a:xfrm>
          <a:prstGeom prst="rect">
            <a:avLst/>
          </a:prstGeom>
        </p:spPr>
        <p:txBody>
          <a:bodyPr wrap="square">
            <a:spAutoFit/>
          </a:bodyPr>
          <a:lstStyle/>
          <a:p>
            <a:r>
              <a:rPr lang="zh-CN" altLang="en-US" sz="1400" dirty="0" smtClean="0"/>
              <a:t>郭俊</a:t>
            </a:r>
            <a:r>
              <a:rPr lang="en-US" altLang="zh-CN" sz="1400" dirty="0" smtClean="0"/>
              <a:t>,</a:t>
            </a:r>
            <a:r>
              <a:rPr lang="zh-CN" altLang="en-US" sz="1400" dirty="0" smtClean="0"/>
              <a:t>廖勇</a:t>
            </a:r>
            <a:r>
              <a:rPr lang="en-US" altLang="zh-CN" sz="1400" dirty="0" smtClean="0"/>
              <a:t>,</a:t>
            </a:r>
            <a:r>
              <a:rPr lang="zh-CN" altLang="en-US" sz="1400" dirty="0" smtClean="0"/>
              <a:t>李建华</a:t>
            </a:r>
            <a:r>
              <a:rPr lang="en-US" altLang="zh-CN" sz="1400" dirty="0" smtClean="0"/>
              <a:t>,</a:t>
            </a:r>
            <a:r>
              <a:rPr lang="zh-CN" altLang="en-US" sz="1400" dirty="0" smtClean="0"/>
              <a:t>熊衍峰</a:t>
            </a:r>
            <a:r>
              <a:rPr lang="en-US" altLang="zh-CN" sz="1400" dirty="0" smtClean="0"/>
              <a:t>,</a:t>
            </a:r>
            <a:r>
              <a:rPr lang="zh-CN" altLang="en-US" sz="1400" dirty="0" smtClean="0"/>
              <a:t>胡晓军</a:t>
            </a:r>
            <a:r>
              <a:rPr lang="en-US" altLang="zh-CN" sz="1400" dirty="0" smtClean="0"/>
              <a:t>.</a:t>
            </a:r>
            <a:r>
              <a:rPr lang="zh-CN" altLang="en-US" sz="1400" dirty="0" smtClean="0"/>
              <a:t>赣州市</a:t>
            </a:r>
            <a:r>
              <a:rPr lang="en-US" altLang="zh-CN" sz="1400" dirty="0" smtClean="0"/>
              <a:t>2011</a:t>
            </a:r>
            <a:r>
              <a:rPr lang="zh-CN" altLang="en-US" sz="1400" dirty="0" smtClean="0"/>
              <a:t>～</a:t>
            </a:r>
            <a:r>
              <a:rPr lang="en-US" altLang="zh-CN" sz="1400" dirty="0" smtClean="0"/>
              <a:t>2016</a:t>
            </a:r>
            <a:r>
              <a:rPr lang="zh-CN" altLang="en-US" sz="1400" dirty="0" smtClean="0"/>
              <a:t>年手足口病监测结果分析</a:t>
            </a:r>
            <a:r>
              <a:rPr lang="en-US" altLang="zh-CN" sz="1400" dirty="0" smtClean="0"/>
              <a:t>[J].</a:t>
            </a:r>
            <a:r>
              <a:rPr lang="zh-CN" altLang="en-US" sz="1400" dirty="0" smtClean="0"/>
              <a:t>安徽预防医学杂志</a:t>
            </a:r>
            <a:r>
              <a:rPr lang="en-US" altLang="zh-CN" sz="1400" dirty="0" smtClean="0"/>
              <a:t>,2018,24(03):207-209+239.</a:t>
            </a:r>
            <a:endParaRPr lang="zh-CN" altLang="en-US"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流行病学</a:t>
            </a:r>
            <a:endParaRPr lang="zh-CN" altLang="en-US" dirty="0"/>
          </a:p>
        </p:txBody>
      </p:sp>
      <p:pic>
        <p:nvPicPr>
          <p:cNvPr id="4098" name="Picture 2"/>
          <p:cNvPicPr>
            <a:picLocks noChangeAspect="1" noChangeArrowheads="1"/>
          </p:cNvPicPr>
          <p:nvPr/>
        </p:nvPicPr>
        <p:blipFill>
          <a:blip r:embed="rId2" cstate="print"/>
          <a:srcRect/>
          <a:stretch>
            <a:fillRect/>
          </a:stretch>
        </p:blipFill>
        <p:spPr bwMode="auto">
          <a:xfrm>
            <a:off x="1428728" y="1285860"/>
            <a:ext cx="6004816" cy="4685077"/>
          </a:xfrm>
          <a:prstGeom prst="rect">
            <a:avLst/>
          </a:prstGeom>
          <a:noFill/>
          <a:ln w="9525">
            <a:noFill/>
            <a:miter lim="800000"/>
            <a:headEnd/>
            <a:tailEnd/>
          </a:ln>
        </p:spPr>
      </p:pic>
      <p:sp>
        <p:nvSpPr>
          <p:cNvPr id="6" name="矩形 5"/>
          <p:cNvSpPr/>
          <p:nvPr/>
        </p:nvSpPr>
        <p:spPr>
          <a:xfrm>
            <a:off x="1714480" y="6072206"/>
            <a:ext cx="6286544" cy="523220"/>
          </a:xfrm>
          <a:prstGeom prst="rect">
            <a:avLst/>
          </a:prstGeom>
        </p:spPr>
        <p:txBody>
          <a:bodyPr wrap="square">
            <a:spAutoFit/>
          </a:bodyPr>
          <a:lstStyle/>
          <a:p>
            <a:r>
              <a:rPr lang="zh-CN" altLang="en-US" sz="1400" dirty="0" smtClean="0"/>
              <a:t>曹洋</a:t>
            </a:r>
            <a:r>
              <a:rPr lang="en-US" altLang="zh-CN" sz="1400" dirty="0" smtClean="0"/>
              <a:t>,</a:t>
            </a:r>
            <a:r>
              <a:rPr lang="zh-CN" altLang="en-US" sz="1400" dirty="0" smtClean="0"/>
              <a:t>洪志恒</a:t>
            </a:r>
            <a:r>
              <a:rPr lang="en-US" altLang="zh-CN" sz="1400" dirty="0" smtClean="0"/>
              <a:t>,</a:t>
            </a:r>
            <a:r>
              <a:rPr lang="zh-CN" altLang="en-US" sz="1400" dirty="0" smtClean="0"/>
              <a:t>金连梅</a:t>
            </a:r>
            <a:r>
              <a:rPr lang="en-US" altLang="zh-CN" sz="1400" dirty="0" smtClean="0"/>
              <a:t>,</a:t>
            </a:r>
            <a:r>
              <a:rPr lang="zh-CN" altLang="en-US" sz="1400" dirty="0" smtClean="0"/>
              <a:t>欧剑鸣</a:t>
            </a:r>
            <a:r>
              <a:rPr lang="en-US" altLang="zh-CN" sz="1400" dirty="0" smtClean="0"/>
              <a:t>,</a:t>
            </a:r>
            <a:r>
              <a:rPr lang="zh-CN" altLang="en-US" sz="1400" dirty="0" smtClean="0"/>
              <a:t>洪荣涛</a:t>
            </a:r>
            <a:r>
              <a:rPr lang="en-US" altLang="zh-CN" sz="1400" dirty="0" smtClean="0"/>
              <a:t>.2011—2012</a:t>
            </a:r>
            <a:r>
              <a:rPr lang="zh-CN" altLang="en-US" sz="1400" dirty="0" smtClean="0"/>
              <a:t>年全国手足口病疫情监测分析</a:t>
            </a:r>
            <a:r>
              <a:rPr lang="en-US" altLang="zh-CN" sz="1400" dirty="0" smtClean="0"/>
              <a:t>[J].</a:t>
            </a:r>
            <a:r>
              <a:rPr lang="zh-CN" altLang="en-US" sz="1400" dirty="0" smtClean="0"/>
              <a:t>疾病监测</a:t>
            </a:r>
            <a:r>
              <a:rPr lang="en-US" altLang="zh-CN" sz="1400" dirty="0" smtClean="0"/>
              <a:t>,2013,28(12):975-980.</a:t>
            </a:r>
            <a:endParaRPr lang="zh-CN" altLang="en-US"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流行病学</a:t>
            </a:r>
            <a:endParaRPr lang="zh-CN" altLang="en-US" dirty="0"/>
          </a:p>
        </p:txBody>
      </p:sp>
      <p:sp>
        <p:nvSpPr>
          <p:cNvPr id="3" name="内容占位符 2"/>
          <p:cNvSpPr>
            <a:spLocks noGrp="1"/>
          </p:cNvSpPr>
          <p:nvPr>
            <p:ph idx="1"/>
          </p:nvPr>
        </p:nvSpPr>
        <p:spPr>
          <a:xfrm>
            <a:off x="457200" y="1600201"/>
            <a:ext cx="8229600" cy="614354"/>
          </a:xfrm>
        </p:spPr>
        <p:txBody>
          <a:bodyPr>
            <a:normAutofit/>
          </a:bodyPr>
          <a:lstStyle/>
          <a:p>
            <a:pPr>
              <a:buNone/>
            </a:pPr>
            <a:endParaRPr lang="en-US" altLang="zh-CN" dirty="0" smtClean="0"/>
          </a:p>
          <a:p>
            <a:pPr>
              <a:buNone/>
            </a:pPr>
            <a:endParaRPr lang="en-US" altLang="zh-CN" dirty="0" smtClean="0"/>
          </a:p>
        </p:txBody>
      </p:sp>
      <p:pic>
        <p:nvPicPr>
          <p:cNvPr id="7" name="Picture 3"/>
          <p:cNvPicPr>
            <a:picLocks noChangeAspect="1" noChangeArrowheads="1"/>
          </p:cNvPicPr>
          <p:nvPr/>
        </p:nvPicPr>
        <p:blipFill>
          <a:blip r:embed="rId2" cstate="print"/>
          <a:srcRect/>
          <a:stretch>
            <a:fillRect/>
          </a:stretch>
        </p:blipFill>
        <p:spPr bwMode="auto">
          <a:xfrm>
            <a:off x="1285852" y="1500174"/>
            <a:ext cx="6429420" cy="4605754"/>
          </a:xfrm>
          <a:prstGeom prst="rect">
            <a:avLst/>
          </a:prstGeom>
          <a:noFill/>
          <a:ln w="9525">
            <a:noFill/>
            <a:miter lim="800000"/>
            <a:headEnd/>
            <a:tailEnd/>
          </a:ln>
        </p:spPr>
      </p:pic>
      <p:sp>
        <p:nvSpPr>
          <p:cNvPr id="8" name="矩形 7"/>
          <p:cNvSpPr/>
          <p:nvPr/>
        </p:nvSpPr>
        <p:spPr>
          <a:xfrm>
            <a:off x="1714480" y="6143644"/>
            <a:ext cx="6286544" cy="523220"/>
          </a:xfrm>
          <a:prstGeom prst="rect">
            <a:avLst/>
          </a:prstGeom>
        </p:spPr>
        <p:txBody>
          <a:bodyPr wrap="square">
            <a:spAutoFit/>
          </a:bodyPr>
          <a:lstStyle/>
          <a:p>
            <a:r>
              <a:rPr lang="zh-CN" altLang="en-US" sz="1400" dirty="0" smtClean="0"/>
              <a:t>曹洋</a:t>
            </a:r>
            <a:r>
              <a:rPr lang="en-US" altLang="zh-CN" sz="1400" dirty="0" smtClean="0"/>
              <a:t>,</a:t>
            </a:r>
            <a:r>
              <a:rPr lang="zh-CN" altLang="en-US" sz="1400" dirty="0" smtClean="0"/>
              <a:t>洪志恒</a:t>
            </a:r>
            <a:r>
              <a:rPr lang="en-US" altLang="zh-CN" sz="1400" dirty="0" smtClean="0"/>
              <a:t>,</a:t>
            </a:r>
            <a:r>
              <a:rPr lang="zh-CN" altLang="en-US" sz="1400" dirty="0" smtClean="0"/>
              <a:t>金连梅</a:t>
            </a:r>
            <a:r>
              <a:rPr lang="en-US" altLang="zh-CN" sz="1400" dirty="0" smtClean="0"/>
              <a:t>,</a:t>
            </a:r>
            <a:r>
              <a:rPr lang="zh-CN" altLang="en-US" sz="1400" dirty="0" smtClean="0"/>
              <a:t>欧剑鸣</a:t>
            </a:r>
            <a:r>
              <a:rPr lang="en-US" altLang="zh-CN" sz="1400" dirty="0" smtClean="0"/>
              <a:t>,</a:t>
            </a:r>
            <a:r>
              <a:rPr lang="zh-CN" altLang="en-US" sz="1400" dirty="0" smtClean="0"/>
              <a:t>洪荣涛</a:t>
            </a:r>
            <a:r>
              <a:rPr lang="en-US" altLang="zh-CN" sz="1400" dirty="0" smtClean="0"/>
              <a:t>.2011—2012</a:t>
            </a:r>
            <a:r>
              <a:rPr lang="zh-CN" altLang="en-US" sz="1400" dirty="0" smtClean="0"/>
              <a:t>年全国手足口病疫情监测分析</a:t>
            </a:r>
            <a:r>
              <a:rPr lang="en-US" altLang="zh-CN" sz="1400" dirty="0" smtClean="0"/>
              <a:t>[J].</a:t>
            </a:r>
            <a:r>
              <a:rPr lang="zh-CN" altLang="en-US" sz="1400" dirty="0" smtClean="0"/>
              <a:t>疾病监测</a:t>
            </a:r>
            <a:r>
              <a:rPr lang="en-US" altLang="zh-CN" sz="1400" dirty="0" smtClean="0"/>
              <a:t>,2013,28(12):975-980.</a:t>
            </a:r>
            <a:endParaRPr lang="zh-CN" altLang="en-US" sz="1400"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2083</TotalTime>
  <Words>4462</Words>
  <Application>Microsoft Office PowerPoint</Application>
  <PresentationFormat>全屏显示(4:3)</PresentationFormat>
  <Paragraphs>196</Paragraphs>
  <Slides>45</Slides>
  <Notes>0</Notes>
  <HiddenSlides>0</HiddenSlides>
  <MMClips>0</MMClips>
  <ScaleCrop>false</ScaleCrop>
  <HeadingPairs>
    <vt:vector size="4" baseType="variant">
      <vt:variant>
        <vt:lpstr>主题</vt:lpstr>
      </vt:variant>
      <vt:variant>
        <vt:i4>1</vt:i4>
      </vt:variant>
      <vt:variant>
        <vt:lpstr>幻灯片标题</vt:lpstr>
      </vt:variant>
      <vt:variant>
        <vt:i4>45</vt:i4>
      </vt:variant>
    </vt:vector>
  </HeadingPairs>
  <TitlesOfParts>
    <vt:vector size="46" baseType="lpstr">
      <vt:lpstr>Office 主题</vt:lpstr>
      <vt:lpstr>  手足口病诊疗指南（2018年版）</vt:lpstr>
      <vt:lpstr>幻灯片 2</vt:lpstr>
      <vt:lpstr>病原学</vt:lpstr>
      <vt:lpstr>流行病学</vt:lpstr>
      <vt:lpstr>流行病学</vt:lpstr>
      <vt:lpstr>流行病学</vt:lpstr>
      <vt:lpstr>流行病学</vt:lpstr>
      <vt:lpstr>流行病学</vt:lpstr>
      <vt:lpstr>流行病学</vt:lpstr>
      <vt:lpstr>流行病学</vt:lpstr>
      <vt:lpstr>流行病学</vt:lpstr>
      <vt:lpstr>流行病学</vt:lpstr>
      <vt:lpstr>流行病学</vt:lpstr>
      <vt:lpstr>发病机制</vt:lpstr>
      <vt:lpstr>临床表现</vt:lpstr>
      <vt:lpstr>临床表现</vt:lpstr>
      <vt:lpstr>临床表现</vt:lpstr>
      <vt:lpstr>临床表现</vt:lpstr>
      <vt:lpstr>临床表现</vt:lpstr>
      <vt:lpstr>临床表现</vt:lpstr>
      <vt:lpstr>临床表现</vt:lpstr>
      <vt:lpstr>临床表现</vt:lpstr>
      <vt:lpstr>临床表现</vt:lpstr>
      <vt:lpstr>辅助检查</vt:lpstr>
      <vt:lpstr>辅助检查</vt:lpstr>
      <vt:lpstr>辅助检查</vt:lpstr>
      <vt:lpstr>辅助检查</vt:lpstr>
      <vt:lpstr>辅助检查</vt:lpstr>
      <vt:lpstr>诊断</vt:lpstr>
      <vt:lpstr>诊断</vt:lpstr>
      <vt:lpstr>鉴别诊断</vt:lpstr>
      <vt:lpstr>幻灯片 32</vt:lpstr>
      <vt:lpstr>重症病例的早期识别</vt:lpstr>
      <vt:lpstr>重症病例的早期识别</vt:lpstr>
      <vt:lpstr>治疗</vt:lpstr>
      <vt:lpstr>治疗</vt:lpstr>
      <vt:lpstr>治疗</vt:lpstr>
      <vt:lpstr>治疗</vt:lpstr>
      <vt:lpstr>治疗</vt:lpstr>
      <vt:lpstr>治疗</vt:lpstr>
      <vt:lpstr>治疗</vt:lpstr>
      <vt:lpstr>预防</vt:lpstr>
      <vt:lpstr>预防</vt:lpstr>
      <vt:lpstr>预防</vt:lpstr>
      <vt:lpstr>谢谢！</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手足口病诊疗指南（2018年版）</dc:title>
  <dc:creator>阿司匹林</dc:creator>
  <cp:lastModifiedBy>USER</cp:lastModifiedBy>
  <cp:revision>209</cp:revision>
  <dcterms:created xsi:type="dcterms:W3CDTF">2018-08-21T01:39:43Z</dcterms:created>
  <dcterms:modified xsi:type="dcterms:W3CDTF">2018-08-23T06:32:43Z</dcterms:modified>
</cp:coreProperties>
</file>