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0837863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134" y="108"/>
      </p:cViewPr>
      <p:guideLst>
        <p:guide orient="horz" pos="2160"/>
        <p:guide pos="34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12841" y="2130427"/>
            <a:ext cx="9212183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5680" y="3886200"/>
            <a:ext cx="758650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64F-1383-4D9F-AE09-4A54DD60CA2C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F1C8-0B7B-486A-A04D-BC7AF4FB93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64F-1383-4D9F-AE09-4A54DD60CA2C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F1C8-0B7B-486A-A04D-BC7AF4FB93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857451" y="274640"/>
            <a:ext cx="2438519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41894" y="274640"/>
            <a:ext cx="7134926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64F-1383-4D9F-AE09-4A54DD60CA2C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F1C8-0B7B-486A-A04D-BC7AF4FB93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64F-1383-4D9F-AE09-4A54DD60CA2C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F1C8-0B7B-486A-A04D-BC7AF4FB93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6117" y="4406902"/>
            <a:ext cx="921218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56117" y="2906713"/>
            <a:ext cx="921218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64F-1383-4D9F-AE09-4A54DD60CA2C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F1C8-0B7B-486A-A04D-BC7AF4FB93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41893" y="1600202"/>
            <a:ext cx="478672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509247" y="1600202"/>
            <a:ext cx="478672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64F-1383-4D9F-AE09-4A54DD60CA2C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F1C8-0B7B-486A-A04D-BC7AF4FB93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893" y="1535113"/>
            <a:ext cx="478860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1893" y="2174875"/>
            <a:ext cx="478860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505485" y="1535113"/>
            <a:ext cx="47904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505485" y="2174875"/>
            <a:ext cx="47904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64F-1383-4D9F-AE09-4A54DD60CA2C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F1C8-0B7B-486A-A04D-BC7AF4FB93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64F-1383-4D9F-AE09-4A54DD60CA2C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F1C8-0B7B-486A-A04D-BC7AF4FB93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64F-1383-4D9F-AE09-4A54DD60CA2C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F1C8-0B7B-486A-A04D-BC7AF4FB93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894" y="273050"/>
            <a:ext cx="35655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37303" y="273052"/>
            <a:ext cx="6058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41894" y="1435102"/>
            <a:ext cx="35655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64F-1383-4D9F-AE09-4A54DD60CA2C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F1C8-0B7B-486A-A04D-BC7AF4FB93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4297" y="4800600"/>
            <a:ext cx="650271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124297" y="612775"/>
            <a:ext cx="650271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124297" y="5367338"/>
            <a:ext cx="650271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E64F-1383-4D9F-AE09-4A54DD60CA2C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F1C8-0B7B-486A-A04D-BC7AF4FB93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41894" y="274638"/>
            <a:ext cx="975407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894" y="1600202"/>
            <a:ext cx="975407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41894" y="6356352"/>
            <a:ext cx="2528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CE64F-1383-4D9F-AE09-4A54DD60CA2C}" type="datetimeFigureOut">
              <a:rPr lang="zh-CN" altLang="en-US" smtClean="0"/>
              <a:pPr/>
              <a:t>2019/3/1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702937" y="6356352"/>
            <a:ext cx="34319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767135" y="6356352"/>
            <a:ext cx="2528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BF1C8-0B7B-486A-A04D-BC7AF4FB93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2130427"/>
            <a:ext cx="9212183" cy="1470025"/>
          </a:xfrm>
        </p:spPr>
        <p:txBody>
          <a:bodyPr/>
          <a:lstStyle/>
          <a:p>
            <a:r>
              <a:rPr lang="en-US" altLang="zh-CN" b="1" dirty="0"/>
              <a:t>     </a:t>
            </a:r>
            <a:r>
              <a:rPr lang="zh-CN" altLang="zh-CN" b="1" dirty="0"/>
              <a:t>赣州市中医院</a:t>
            </a:r>
            <a:r>
              <a:rPr lang="zh-CN" altLang="en-US" b="1" dirty="0"/>
              <a:t>终末（</a:t>
            </a:r>
            <a:r>
              <a:rPr lang="zh-CN" altLang="zh-CN" b="1" dirty="0"/>
              <a:t>归档</a:t>
            </a:r>
            <a:r>
              <a:rPr lang="zh-CN" altLang="en-US" b="1" dirty="0"/>
              <a:t>）</a:t>
            </a:r>
            <a:br>
              <a:rPr lang="en-US" altLang="zh-CN" b="1" dirty="0"/>
            </a:br>
            <a:r>
              <a:rPr lang="zh-CN" altLang="zh-CN" b="1" dirty="0"/>
              <a:t>病历质量评价标准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-1" y="755412"/>
            <a:ext cx="1083786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90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使用说明：</a:t>
            </a:r>
            <a:endParaRPr kumimoji="0" 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990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适用范围：适用于归档病历质量评价</a:t>
            </a:r>
            <a:endParaRPr kumimoji="0" 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990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操作方法：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0" marR="0" lvl="0" indent="990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、首先用单项否决进行筛查；病历中存在单项否决所列缺陷之一者，为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0" marR="0" lvl="0" indent="990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   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乙级或丙级病历，存在三项单项否决所列缺陷为丙级病历。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990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、经筛查合格病历按照评分标准进行质量评分。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990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3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、总分按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100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分进行评价。按评分标准找出病历中存在的缺陷，给予扣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0" marR="0" lvl="0" indent="990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   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分，最后总得分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90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分及以上的为甲级病例，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80-89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分的为乙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级病历，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990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>
                <a:latin typeface="Arial" pitchFamily="34" charset="0"/>
                <a:ea typeface="宋体" pitchFamily="2" charset="-122"/>
                <a:cs typeface="Times New Roman" pitchFamily="18" charset="0"/>
              </a:rPr>
              <a:t>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79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分及以下的为丙级病历。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990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10764000" cy="60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5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latin typeface="Times New Roman"/>
                          <a:ea typeface="宋体"/>
                          <a:cs typeface="宋体"/>
                        </a:rPr>
                        <a:t>项目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0" dirty="0">
                          <a:latin typeface="Times New Roman"/>
                          <a:ea typeface="宋体"/>
                          <a:cs typeface="宋体"/>
                        </a:rPr>
                        <a:t>基</a:t>
                      </a:r>
                      <a:r>
                        <a:rPr lang="zh-CN" sz="1050" b="1" kern="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zh-CN" sz="1050" b="1" kern="0" dirty="0">
                          <a:latin typeface="Times New Roman"/>
                          <a:ea typeface="宋体"/>
                          <a:cs typeface="宋体"/>
                        </a:rPr>
                        <a:t>本</a:t>
                      </a:r>
                      <a:r>
                        <a:rPr lang="zh-CN" sz="1050" b="1" kern="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zh-CN" sz="1050" b="1" kern="0" dirty="0">
                          <a:latin typeface="Times New Roman"/>
                          <a:ea typeface="宋体"/>
                          <a:cs typeface="宋体"/>
                        </a:rPr>
                        <a:t>要</a:t>
                      </a:r>
                      <a:r>
                        <a:rPr lang="zh-CN" sz="1050" b="1" kern="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zh-CN" sz="1050" b="1" kern="0" dirty="0">
                          <a:latin typeface="Times New Roman"/>
                          <a:ea typeface="宋体"/>
                          <a:cs typeface="宋体"/>
                        </a:rPr>
                        <a:t>求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0">
                          <a:latin typeface="Times New Roman"/>
                          <a:ea typeface="宋体"/>
                          <a:cs typeface="宋体"/>
                        </a:rPr>
                        <a:t>扣</a:t>
                      </a:r>
                      <a:r>
                        <a:rPr lang="zh-CN" sz="1050" b="1" ker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zh-CN" sz="1050" b="1" kern="0">
                          <a:latin typeface="Times New Roman"/>
                          <a:ea typeface="宋体"/>
                          <a:cs typeface="宋体"/>
                        </a:rPr>
                        <a:t>分</a:t>
                      </a:r>
                      <a:r>
                        <a:rPr lang="zh-CN" sz="1050" b="1" ker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zh-CN" sz="1050" b="1" kern="0">
                          <a:latin typeface="Times New Roman"/>
                          <a:ea typeface="宋体"/>
                          <a:cs typeface="宋体"/>
                        </a:rPr>
                        <a:t>标</a:t>
                      </a:r>
                      <a:r>
                        <a:rPr lang="zh-CN" sz="1050" b="1" ker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zh-CN" sz="1050" b="1" kern="0">
                          <a:latin typeface="Times New Roman"/>
                          <a:ea typeface="宋体"/>
                          <a:cs typeface="宋体"/>
                        </a:rPr>
                        <a:t>准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b="1" kern="0">
                          <a:latin typeface="Times New Roman"/>
                          <a:ea typeface="宋体"/>
                          <a:cs typeface="宋体"/>
                        </a:rPr>
                        <a:t>扣分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b="1" kern="0">
                          <a:latin typeface="Times New Roman"/>
                          <a:ea typeface="宋体"/>
                          <a:cs typeface="宋体"/>
                        </a:rPr>
                        <a:t>标准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b="1" kern="0">
                          <a:latin typeface="Times New Roman"/>
                          <a:ea typeface="宋体"/>
                          <a:cs typeface="宋体"/>
                        </a:rPr>
                        <a:t>扣分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b="1" kern="0">
                          <a:latin typeface="Times New Roman"/>
                          <a:ea typeface="宋体"/>
                          <a:cs typeface="宋体"/>
                        </a:rPr>
                        <a:t>扣分理由具体说明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00">
                <a:tc row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  <a:cs typeface="Times New Roman"/>
                        </a:rPr>
                        <a:t>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  <a:cs typeface="Times New Roman"/>
                        </a:rPr>
                        <a:t>案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  <a:cs typeface="Times New Roman"/>
                        </a:rPr>
                        <a:t>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  <a:cs typeface="Times New Roman"/>
                        </a:rPr>
                        <a:t>页</a:t>
                      </a:r>
                    </a:p>
                  </a:txBody>
                  <a:tcPr marL="81284" marR="81284" marT="0" marB="0" anchor="ctr"/>
                </a:tc>
                <a:tc rowSpan="1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、项目填写齐全，空格项目划斜线</a:t>
                      </a:r>
                      <a:endParaRPr lang="en-US" alt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、中、西医诊断准确，病名规范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*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首页医疗信息未填写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  <a:cs typeface="Times New Roman"/>
                        </a:rPr>
                        <a:t>乙级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600" kern="10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、缺各级医师签名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1/</a:t>
                      </a:r>
                      <a:r>
                        <a:rPr lang="zh-CN" altLang="en-US" sz="1400" kern="100" dirty="0">
                          <a:latin typeface="宋体"/>
                          <a:ea typeface="宋体"/>
                          <a:cs typeface="Times New Roman"/>
                        </a:rPr>
                        <a:t>项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、缺质量控制医师签名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、门（急）诊诊断未填写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4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、门（急）诊诊断有缺陷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5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、入院诊断未填写或缺少中医诊断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6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、入院诊断填写有缺陷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、出院诊断未填写或缺少中医诊断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3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zh-CN" sz="1600" kern="10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、主要出院诊断选择错误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3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9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、出院诊断填写有缺陷（每项）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1/</a:t>
                      </a:r>
                      <a:r>
                        <a:rPr lang="zh-CN" altLang="en-US" sz="1400" kern="100">
                          <a:latin typeface="宋体"/>
                          <a:ea typeface="宋体"/>
                          <a:cs typeface="Times New Roman"/>
                        </a:rPr>
                        <a:t>项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6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、出院情况栏未填写或填写缺陷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6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zh-CN" sz="1600" kern="10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、手术操作名称栏未填写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6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12</a:t>
                      </a:r>
                      <a:r>
                        <a:rPr lang="zh-CN" sz="1600" kern="10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、手术操作名称填写有缺陷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宋体"/>
                          <a:ea typeface="宋体"/>
                          <a:cs typeface="Times New Roman"/>
                        </a:rPr>
                        <a:t>1/</a:t>
                      </a:r>
                      <a:r>
                        <a:rPr lang="zh-CN" sz="1400" kern="100">
                          <a:latin typeface="Times New Roman"/>
                          <a:ea typeface="宋体"/>
                          <a:cs typeface="Times New Roman"/>
                        </a:rPr>
                        <a:t>项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6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13</a:t>
                      </a:r>
                      <a:r>
                        <a:rPr lang="zh-CN" sz="1600" kern="10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、有病理报告，病理诊断未填写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6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/>
                          <a:ea typeface="宋体"/>
                          <a:cs typeface="Times New Roman"/>
                        </a:rPr>
                        <a:t>14</a:t>
                      </a:r>
                      <a:r>
                        <a:rPr lang="zh-CN" sz="1600" kern="100">
                          <a:latin typeface="Times New Roman"/>
                          <a:ea typeface="宋体"/>
                          <a:cs typeface="Times New Roman"/>
                        </a:rPr>
                        <a:t>、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填写不全、留空太多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10764000" cy="67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7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5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5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3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b="0" kern="0" dirty="0">
                          <a:latin typeface="Times New Roman"/>
                          <a:ea typeface="宋体"/>
                          <a:cs typeface="宋体"/>
                        </a:rPr>
                        <a:t>项目</a:t>
                      </a:r>
                      <a:endParaRPr lang="zh-CN" sz="105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0" kern="0" dirty="0">
                          <a:latin typeface="Times New Roman"/>
                          <a:ea typeface="宋体"/>
                          <a:cs typeface="宋体"/>
                        </a:rPr>
                        <a:t>基</a:t>
                      </a:r>
                      <a:r>
                        <a:rPr lang="zh-CN" sz="1050" b="0" kern="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zh-CN" sz="1050" b="0" kern="0" dirty="0">
                          <a:latin typeface="Times New Roman"/>
                          <a:ea typeface="宋体"/>
                          <a:cs typeface="宋体"/>
                        </a:rPr>
                        <a:t>本</a:t>
                      </a:r>
                      <a:r>
                        <a:rPr lang="zh-CN" sz="1050" b="0" kern="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zh-CN" sz="1050" b="0" kern="0" dirty="0">
                          <a:latin typeface="Times New Roman"/>
                          <a:ea typeface="宋体"/>
                          <a:cs typeface="宋体"/>
                        </a:rPr>
                        <a:t>要</a:t>
                      </a:r>
                      <a:r>
                        <a:rPr lang="zh-CN" sz="1050" b="0" kern="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zh-CN" sz="1050" b="0" kern="0" dirty="0">
                          <a:latin typeface="Times New Roman"/>
                          <a:ea typeface="宋体"/>
                          <a:cs typeface="宋体"/>
                        </a:rPr>
                        <a:t>求</a:t>
                      </a:r>
                      <a:endParaRPr lang="zh-CN" sz="105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CN" sz="1050" b="0" kern="0" dirty="0">
                          <a:latin typeface="Times New Roman"/>
                          <a:ea typeface="宋体"/>
                          <a:cs typeface="宋体"/>
                        </a:rPr>
                        <a:t>扣</a:t>
                      </a:r>
                      <a:r>
                        <a:rPr lang="zh-CN" sz="1050" b="0" kern="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zh-CN" sz="1050" b="0" kern="0" dirty="0">
                          <a:latin typeface="Times New Roman"/>
                          <a:ea typeface="宋体"/>
                          <a:cs typeface="宋体"/>
                        </a:rPr>
                        <a:t>分</a:t>
                      </a:r>
                      <a:r>
                        <a:rPr lang="zh-CN" sz="1050" b="0" kern="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zh-CN" sz="1050" b="0" kern="0" dirty="0">
                          <a:latin typeface="Times New Roman"/>
                          <a:ea typeface="宋体"/>
                          <a:cs typeface="宋体"/>
                        </a:rPr>
                        <a:t>标</a:t>
                      </a:r>
                      <a:r>
                        <a:rPr lang="zh-CN" sz="1050" b="0" kern="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zh-CN" sz="1050" b="0" kern="0" dirty="0">
                          <a:latin typeface="Times New Roman"/>
                          <a:ea typeface="宋体"/>
                          <a:cs typeface="宋体"/>
                        </a:rPr>
                        <a:t>准</a:t>
                      </a:r>
                      <a:endParaRPr lang="zh-CN" sz="105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b="0" kern="0" dirty="0">
                          <a:latin typeface="Times New Roman"/>
                          <a:ea typeface="宋体"/>
                          <a:cs typeface="宋体"/>
                        </a:rPr>
                        <a:t>扣分</a:t>
                      </a:r>
                      <a:endParaRPr lang="zh-CN" sz="105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b="0" kern="0" dirty="0">
                          <a:latin typeface="Times New Roman"/>
                          <a:ea typeface="宋体"/>
                          <a:cs typeface="宋体"/>
                        </a:rPr>
                        <a:t>标准</a:t>
                      </a:r>
                      <a:endParaRPr lang="zh-CN" sz="105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b="0" kern="0" dirty="0">
                          <a:latin typeface="Times New Roman"/>
                          <a:ea typeface="宋体"/>
                          <a:cs typeface="宋体"/>
                        </a:rPr>
                        <a:t>扣分</a:t>
                      </a:r>
                      <a:endParaRPr lang="zh-CN" sz="105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b="0" kern="0" dirty="0">
                          <a:latin typeface="Times New Roman"/>
                          <a:ea typeface="宋体"/>
                          <a:cs typeface="宋体"/>
                        </a:rPr>
                        <a:t>扣分理由具体说明</a:t>
                      </a:r>
                      <a:endParaRPr lang="zh-CN" sz="105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00">
                <a:tc row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0" kern="0" dirty="0">
                          <a:latin typeface="Times New Roman"/>
                          <a:ea typeface="宋体"/>
                          <a:cs typeface="宋体"/>
                        </a:rPr>
                        <a:t>入</a:t>
                      </a:r>
                      <a:endParaRPr lang="zh-CN" sz="14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0" kern="0" dirty="0">
                          <a:latin typeface="Times New Roman"/>
                          <a:ea typeface="宋体"/>
                          <a:cs typeface="宋体"/>
                        </a:rPr>
                        <a:t>院</a:t>
                      </a:r>
                      <a:endParaRPr lang="zh-CN" sz="14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0" kern="0" dirty="0">
                          <a:latin typeface="Times New Roman"/>
                          <a:ea typeface="宋体"/>
                          <a:cs typeface="宋体"/>
                        </a:rPr>
                        <a:t>记</a:t>
                      </a:r>
                      <a:endParaRPr lang="zh-CN" sz="14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0" kern="0" dirty="0">
                          <a:latin typeface="Times New Roman"/>
                          <a:ea typeface="宋体"/>
                          <a:cs typeface="宋体"/>
                        </a:rPr>
                        <a:t>录</a:t>
                      </a:r>
                      <a:endParaRPr lang="zh-CN" sz="14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 rowSpan="15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400" b="0" kern="0" dirty="0">
                          <a:latin typeface="Times New Roman"/>
                          <a:ea typeface="宋体"/>
                          <a:cs typeface="宋体"/>
                        </a:rPr>
                        <a:t>、书写格式符合新《规范》要求，项目齐全，能全面反映疾病全貌，术语准确，诊断规范</a:t>
                      </a:r>
                      <a:endParaRPr lang="zh-CN" sz="14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400" b="0" kern="0" dirty="0">
                          <a:latin typeface="Times New Roman"/>
                          <a:ea typeface="宋体"/>
                          <a:cs typeface="宋体"/>
                        </a:rPr>
                        <a:t>、由执业医师资格人员书写</a:t>
                      </a:r>
                      <a:endParaRPr lang="zh-CN" sz="14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latin typeface="宋体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400" b="0" kern="0" dirty="0">
                          <a:latin typeface="Times New Roman"/>
                          <a:ea typeface="宋体"/>
                          <a:cs typeface="宋体"/>
                        </a:rPr>
                        <a:t>、入院记录应在病人入院</a:t>
                      </a:r>
                      <a:r>
                        <a:rPr lang="en-US" sz="1400" b="0" kern="0" dirty="0">
                          <a:latin typeface="宋体"/>
                          <a:ea typeface="宋体"/>
                          <a:cs typeface="Times New Roman"/>
                        </a:rPr>
                        <a:t>24</a:t>
                      </a:r>
                      <a:r>
                        <a:rPr lang="zh-CN" sz="1400" b="0" kern="0" dirty="0">
                          <a:latin typeface="Times New Roman"/>
                          <a:ea typeface="宋体"/>
                          <a:cs typeface="宋体"/>
                        </a:rPr>
                        <a:t>小时内完成</a:t>
                      </a:r>
                      <a:endParaRPr lang="zh-CN" sz="14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latin typeface="宋体"/>
                          <a:ea typeface="宋体"/>
                          <a:cs typeface="宋体"/>
                        </a:rPr>
                        <a:t>4</a:t>
                      </a:r>
                      <a:r>
                        <a:rPr lang="zh-CN" sz="1400" b="0" kern="0" dirty="0">
                          <a:latin typeface="Times New Roman"/>
                          <a:ea typeface="宋体"/>
                          <a:cs typeface="宋体"/>
                        </a:rPr>
                        <a:t>、</a:t>
                      </a:r>
                      <a:r>
                        <a:rPr lang="zh-CN" sz="1400" b="0" kern="100" dirty="0">
                          <a:latin typeface="Times New Roman"/>
                          <a:ea typeface="宋体"/>
                          <a:cs typeface="Times New Roman"/>
                        </a:rPr>
                        <a:t>规范正确、重点突出、简明扼要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atin typeface="宋体"/>
                          <a:ea typeface="宋体"/>
                          <a:cs typeface="Times New Roman"/>
                        </a:rPr>
                        <a:t>5</a:t>
                      </a:r>
                      <a:r>
                        <a:rPr lang="zh-CN" sz="1400" b="0" kern="100" dirty="0">
                          <a:latin typeface="Times New Roman"/>
                          <a:ea typeface="宋体"/>
                          <a:cs typeface="Times New Roman"/>
                        </a:rPr>
                        <a:t>、主诉能反映疾病特征，并能导出第一诊断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latin typeface="宋体"/>
                          <a:ea typeface="宋体"/>
                          <a:cs typeface="Times New Roman"/>
                        </a:rPr>
                        <a:t>*1</a:t>
                      </a:r>
                      <a:r>
                        <a:rPr lang="zh-CN" sz="1600" b="0" kern="100" dirty="0">
                          <a:latin typeface="Times New Roman"/>
                          <a:ea typeface="宋体"/>
                          <a:cs typeface="Times New Roman"/>
                        </a:rPr>
                        <a:t>、缺入院记录和住院病历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0" kern="100">
                          <a:latin typeface="Times New Roman"/>
                          <a:ea typeface="宋体"/>
                          <a:cs typeface="Times New Roman"/>
                        </a:rPr>
                        <a:t>丙级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600" b="0" kern="0" dirty="0">
                          <a:latin typeface="Times New Roman"/>
                          <a:ea typeface="宋体"/>
                          <a:cs typeface="宋体"/>
                        </a:rPr>
                        <a:t>、病人基本信息不全，或记录错误</a:t>
                      </a:r>
                      <a:endParaRPr lang="zh-CN" sz="16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0">
                          <a:latin typeface="宋体"/>
                          <a:ea typeface="宋体"/>
                          <a:cs typeface="宋体"/>
                        </a:rPr>
                        <a:t>1</a:t>
                      </a:r>
                      <a:endParaRPr lang="zh-CN" sz="1400" b="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latin typeface="宋体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600" b="0" kern="0" dirty="0">
                          <a:latin typeface="Times New Roman"/>
                          <a:ea typeface="宋体"/>
                          <a:cs typeface="宋体"/>
                        </a:rPr>
                        <a:t>、主诉描述不规范，</a:t>
                      </a:r>
                      <a:r>
                        <a:rPr lang="zh-CN" sz="1600" b="0" kern="100" dirty="0">
                          <a:latin typeface="Times New Roman"/>
                          <a:ea typeface="宋体"/>
                          <a:cs typeface="Times New Roman"/>
                        </a:rPr>
                        <a:t>不能导出第一诊断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b="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latin typeface="宋体"/>
                          <a:ea typeface="宋体"/>
                          <a:cs typeface="Times New Roman"/>
                        </a:rPr>
                        <a:t>*</a:t>
                      </a:r>
                      <a:r>
                        <a:rPr lang="zh-CN" sz="1600" b="0" kern="100" dirty="0">
                          <a:latin typeface="Times New Roman"/>
                          <a:ea typeface="宋体"/>
                          <a:cs typeface="Times New Roman"/>
                        </a:rPr>
                        <a:t>缺现病史或缺体格检查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0" kern="100">
                          <a:latin typeface="Times New Roman"/>
                          <a:ea typeface="宋体"/>
                          <a:cs typeface="Times New Roman"/>
                        </a:rPr>
                        <a:t>丙级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latin typeface="宋体"/>
                          <a:ea typeface="宋体"/>
                          <a:cs typeface="Times New Roman"/>
                        </a:rPr>
                        <a:t>4</a:t>
                      </a:r>
                      <a:r>
                        <a:rPr lang="zh-CN" sz="1600" b="0" kern="0" dirty="0">
                          <a:latin typeface="Times New Roman"/>
                          <a:ea typeface="宋体"/>
                          <a:cs typeface="宋体"/>
                        </a:rPr>
                        <a:t>、现病史过于简单，不能反应疾病发生发展及诊治过程</a:t>
                      </a:r>
                      <a:endParaRPr lang="zh-CN" sz="16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b="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latin typeface="宋体"/>
                          <a:ea typeface="宋体"/>
                          <a:cs typeface="Times New Roman"/>
                        </a:rPr>
                        <a:t>5</a:t>
                      </a:r>
                      <a:r>
                        <a:rPr lang="zh-CN" sz="1600" b="0" kern="0" dirty="0">
                          <a:latin typeface="Times New Roman"/>
                          <a:ea typeface="宋体"/>
                          <a:cs typeface="宋体"/>
                        </a:rPr>
                        <a:t>、</a:t>
                      </a:r>
                      <a:r>
                        <a:rPr lang="zh-CN" sz="1600" b="0" kern="100" dirty="0">
                          <a:latin typeface="Times New Roman"/>
                          <a:ea typeface="宋体"/>
                          <a:cs typeface="Times New Roman"/>
                        </a:rPr>
                        <a:t>仍需治疗的其他疾病情况未记录</a:t>
                      </a: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b="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latin typeface="宋体"/>
                          <a:ea typeface="宋体"/>
                          <a:cs typeface="Times New Roman"/>
                        </a:rPr>
                        <a:t>6</a:t>
                      </a:r>
                      <a:r>
                        <a:rPr lang="zh-CN" sz="1600" b="0" kern="0" dirty="0">
                          <a:latin typeface="Times New Roman"/>
                          <a:ea typeface="宋体"/>
                          <a:cs typeface="宋体"/>
                        </a:rPr>
                        <a:t>、缺既往史或记录不全</a:t>
                      </a:r>
                      <a:endParaRPr lang="zh-CN" sz="16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b="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宋体"/>
                        </a:rPr>
                        <a:t>7</a:t>
                      </a:r>
                      <a:r>
                        <a:rPr lang="zh-CN" sz="1600" b="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、缺个人史、婚育史、月经史、家族史，中医望闻切诊内容</a:t>
                      </a:r>
                      <a:endParaRPr lang="zh-CN" sz="1600" b="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0">
                          <a:latin typeface="宋体"/>
                          <a:ea typeface="宋体"/>
                          <a:cs typeface="宋体"/>
                        </a:rPr>
                        <a:t>2/</a:t>
                      </a:r>
                      <a:r>
                        <a:rPr lang="zh-CN" sz="1400" b="0" kern="0">
                          <a:latin typeface="Times New Roman"/>
                          <a:ea typeface="宋体"/>
                          <a:cs typeface="宋体"/>
                        </a:rPr>
                        <a:t>项</a:t>
                      </a:r>
                      <a:endParaRPr lang="zh-CN" sz="1400" b="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latin typeface="宋体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zh-CN" sz="1600" b="0" kern="0" dirty="0">
                          <a:latin typeface="Times New Roman"/>
                          <a:ea typeface="宋体"/>
                          <a:cs typeface="宋体"/>
                        </a:rPr>
                        <a:t>、体格检查项目不全或书写不规范、术语不准确</a:t>
                      </a:r>
                      <a:endParaRPr lang="zh-CN" sz="16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latin typeface="宋体"/>
                          <a:ea typeface="宋体"/>
                          <a:cs typeface="宋体"/>
                        </a:rPr>
                        <a:t>1</a:t>
                      </a:r>
                      <a:endParaRPr lang="zh-CN" sz="14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latin typeface="宋体"/>
                          <a:ea typeface="宋体"/>
                          <a:cs typeface="Times New Roman"/>
                        </a:rPr>
                        <a:t>9</a:t>
                      </a:r>
                      <a:r>
                        <a:rPr lang="zh-CN" sz="1600" b="0" kern="0" dirty="0">
                          <a:latin typeface="Times New Roman"/>
                          <a:ea typeface="宋体"/>
                          <a:cs typeface="宋体"/>
                        </a:rPr>
                        <a:t>、体格检查遗漏主要阳性体征</a:t>
                      </a:r>
                      <a:endParaRPr lang="zh-CN" sz="16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latin typeface="宋体"/>
                          <a:ea typeface="宋体"/>
                          <a:cs typeface="宋体"/>
                        </a:rPr>
                        <a:t>3</a:t>
                      </a:r>
                      <a:endParaRPr lang="zh-CN" sz="14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3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latin typeface="宋体"/>
                          <a:ea typeface="宋体"/>
                          <a:cs typeface="宋体"/>
                        </a:rPr>
                        <a:t>10</a:t>
                      </a:r>
                      <a:r>
                        <a:rPr lang="zh-CN" sz="1600" b="0" kern="0" dirty="0">
                          <a:latin typeface="Times New Roman"/>
                          <a:ea typeface="宋体"/>
                          <a:cs typeface="宋体"/>
                        </a:rPr>
                        <a:t>、缺专科检查</a:t>
                      </a:r>
                      <a:endParaRPr lang="zh-CN" sz="16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latin typeface="宋体"/>
                          <a:ea typeface="宋体"/>
                          <a:cs typeface="宋体"/>
                        </a:rPr>
                        <a:t>3</a:t>
                      </a:r>
                      <a:endParaRPr lang="zh-CN" sz="14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3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latin typeface="宋体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zh-CN" sz="1600" b="0" kern="0" dirty="0">
                          <a:latin typeface="Times New Roman"/>
                          <a:ea typeface="宋体"/>
                          <a:cs typeface="宋体"/>
                        </a:rPr>
                        <a:t>、缺辅助检查，或</a:t>
                      </a:r>
                      <a:r>
                        <a:rPr lang="zh-CN" sz="1600" b="0" kern="100" dirty="0">
                          <a:latin typeface="Times New Roman"/>
                          <a:ea typeface="宋体"/>
                          <a:cs typeface="Times New Roman"/>
                        </a:rPr>
                        <a:t>外院的检查</a:t>
                      </a:r>
                      <a:r>
                        <a:rPr lang="zh-CN" sz="1600" b="0" kern="0" dirty="0">
                          <a:latin typeface="Times New Roman"/>
                          <a:ea typeface="宋体"/>
                          <a:cs typeface="宋体"/>
                        </a:rPr>
                        <a:t>记录不规范</a:t>
                      </a:r>
                      <a:endParaRPr lang="zh-CN" sz="16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3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latin typeface="宋体"/>
                          <a:ea typeface="宋体"/>
                          <a:cs typeface="Times New Roman"/>
                        </a:rPr>
                        <a:t>12</a:t>
                      </a:r>
                      <a:r>
                        <a:rPr lang="zh-CN" sz="1600" b="0" kern="0" dirty="0">
                          <a:latin typeface="Times New Roman"/>
                          <a:ea typeface="宋体"/>
                          <a:cs typeface="宋体"/>
                        </a:rPr>
                        <a:t>、诊断不规范，缺中医诊断，缺证候诊断，缺西医诊断</a:t>
                      </a:r>
                      <a:endParaRPr lang="zh-CN" sz="16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0">
                          <a:latin typeface="宋体"/>
                          <a:ea typeface="宋体"/>
                          <a:cs typeface="宋体"/>
                        </a:rPr>
                        <a:t>2/</a:t>
                      </a:r>
                      <a:r>
                        <a:rPr lang="zh-CN" sz="1400" b="0" kern="0">
                          <a:latin typeface="Times New Roman"/>
                          <a:ea typeface="宋体"/>
                          <a:cs typeface="宋体"/>
                        </a:rPr>
                        <a:t>项</a:t>
                      </a:r>
                      <a:endParaRPr lang="zh-CN" sz="1400" b="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3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13</a:t>
                      </a:r>
                      <a:r>
                        <a:rPr lang="zh-CN" sz="1600" b="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、修正诊断未记录，记录不规范</a:t>
                      </a:r>
                      <a:r>
                        <a:rPr lang="en-US" sz="1600" b="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,</a:t>
                      </a:r>
                      <a:r>
                        <a:rPr lang="zh-CN" sz="1600" b="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缺上级医师签名</a:t>
                      </a:r>
                      <a:endParaRPr lang="zh-CN" sz="1600" b="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0">
                          <a:latin typeface="宋体"/>
                          <a:ea typeface="宋体"/>
                          <a:cs typeface="宋体"/>
                        </a:rPr>
                        <a:t>2/</a:t>
                      </a:r>
                      <a:r>
                        <a:rPr lang="zh-CN" sz="1400" b="0" kern="0">
                          <a:latin typeface="Times New Roman"/>
                          <a:ea typeface="宋体"/>
                          <a:cs typeface="宋体"/>
                        </a:rPr>
                        <a:t>项</a:t>
                      </a:r>
                      <a:endParaRPr lang="zh-CN" sz="1400" b="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3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latin typeface="宋体"/>
                          <a:ea typeface="宋体"/>
                          <a:cs typeface="Times New Roman"/>
                        </a:rPr>
                        <a:t>14</a:t>
                      </a:r>
                      <a:r>
                        <a:rPr lang="zh-CN" sz="1600" b="0" kern="0" dirty="0">
                          <a:latin typeface="Times New Roman"/>
                          <a:ea typeface="宋体"/>
                          <a:cs typeface="Times New Roman"/>
                        </a:rPr>
                        <a:t>、其他不规范</a:t>
                      </a:r>
                      <a:endParaRPr lang="zh-CN" sz="1600" b="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0">
                          <a:latin typeface="宋体"/>
                          <a:ea typeface="宋体"/>
                          <a:cs typeface="宋体"/>
                        </a:rPr>
                        <a:t>1</a:t>
                      </a:r>
                      <a:endParaRPr lang="zh-CN" sz="1400" b="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81284" marR="81284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" y="1"/>
          <a:ext cx="10624520" cy="6807895"/>
        </p:xfrm>
        <a:graphic>
          <a:graphicData uri="http://schemas.openxmlformats.org/drawingml/2006/table">
            <a:tbl>
              <a:tblPr/>
              <a:tblGrid>
                <a:gridCol w="716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0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73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92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latin typeface="Times New Roman"/>
                          <a:ea typeface="宋体"/>
                          <a:cs typeface="宋体"/>
                        </a:rPr>
                        <a:t>项目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latin typeface="Times New Roman"/>
                          <a:ea typeface="宋体"/>
                          <a:cs typeface="Times New Roman"/>
                        </a:rPr>
                        <a:t>基 本 要 求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  <a:cs typeface="Times New Roman"/>
                        </a:rPr>
                        <a:t>扣 分 标 准</a:t>
                      </a: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  <a:cs typeface="Times New Roman"/>
                        </a:rPr>
                        <a:t>扣分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宋体"/>
                          <a:cs typeface="Times New Roman"/>
                        </a:rPr>
                        <a:t>标准</a:t>
                      </a: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latin typeface="Times New Roman"/>
                          <a:ea typeface="宋体"/>
                          <a:cs typeface="宋体"/>
                        </a:rPr>
                        <a:t>扣分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latin typeface="Times New Roman"/>
                          <a:ea typeface="宋体"/>
                          <a:cs typeface="宋体"/>
                        </a:rPr>
                        <a:t>扣分理由具体说明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769"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1" kern="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宋体"/>
                        </a:rPr>
                        <a:t>病</a:t>
                      </a:r>
                      <a:endParaRPr lang="zh-CN" sz="1200" b="1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1" kern="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宋体"/>
                        </a:rPr>
                        <a:t>程</a:t>
                      </a:r>
                      <a:endParaRPr lang="zh-CN" sz="1200" b="1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1" kern="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宋体"/>
                        </a:rPr>
                        <a:t>记</a:t>
                      </a:r>
                      <a:endParaRPr lang="zh-CN" sz="1200" b="1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1" kern="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宋体"/>
                        </a:rPr>
                        <a:t>录</a:t>
                      </a:r>
                      <a:endParaRPr lang="zh-CN" sz="1200" b="1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宋体"/>
                        </a:rPr>
                        <a:t>、首次病程记录应由经治医师或值班医师书写，在病人入院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8</a:t>
                      </a: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宋体"/>
                        </a:rPr>
                        <a:t>小时内完成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宋体"/>
                        </a:rPr>
                        <a:t>、首次病程记录应内容完整，高度概括，重点突出，条理清楚，辨证分析思路清晰，西医诊断依据充分，诊疗计划应充分体现中医药治疗特色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宋体"/>
                        </a:rPr>
                        <a:t>、首次主治医师查房记录应入院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宋体"/>
                        </a:rPr>
                        <a:t>48</a:t>
                      </a: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宋体"/>
                        </a:rPr>
                        <a:t>小时内记录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宋体"/>
                        </a:rPr>
                        <a:t>、</a:t>
                      </a:r>
                      <a:r>
                        <a:rPr lang="zh-CN" sz="14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入院前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4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天每日必须有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4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次病程记录</a:t>
                      </a:r>
                    </a:p>
                    <a:p>
                      <a:pPr indent="-17145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宋体"/>
                        </a:rPr>
                        <a:t>、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宋体"/>
                        </a:rPr>
                        <a:t>5</a:t>
                      </a: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宋体"/>
                        </a:rPr>
                        <a:t>、</a:t>
                      </a:r>
                      <a:r>
                        <a:rPr lang="zh-CN" sz="14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对病危患者应当根据病情变化随时书写病情记录，每天至少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4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次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r>
                        <a:rPr lang="zh-CN" sz="14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、对病重患者，至少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4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天记录一次病程记录</a:t>
                      </a: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*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缺首次病程记录或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缺中医辨证依据、中医鉴别诊断，西医诊断依据、西医鉴别诊断，缺诊疗计划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乙级</a:t>
                      </a: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7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病例特点未能全面反应</a:t>
                      </a: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7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、缺</a:t>
                      </a:r>
                      <a:r>
                        <a:rPr lang="zh-CN" sz="1600" kern="10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煎服法及调护内容，或记录不规范</a:t>
                      </a: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7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未按要求记录病程，缺中医内容</a:t>
                      </a: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宋体"/>
                        </a:rPr>
                        <a:t>1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76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宋体"/>
                        </a:rPr>
                        <a:t>4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、首次主治医师查房记录应包含查房医师姓名、职称、补充的病史和体征、理法方药分析、诊断依据与鉴别诊断的分析、诊疗计划等。内容不完整，无查房医师签名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宋体"/>
                        </a:rPr>
                        <a:t>2/</a:t>
                      </a: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项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6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5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、首次主任医师查房记录应包含查房医师姓名、职称、对病情的分析，对病情和理法方药的分析及诊疗意见等。内容不完整，无查房医师签名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宋体"/>
                        </a:rPr>
                        <a:t>2/</a:t>
                      </a: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项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37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6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、无三级医师查房记录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宋体"/>
                        </a:rPr>
                        <a:t>3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37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、入院连续三天缺病程记录，有病程记录缺生命体征；日常未按规定次数记录病程记录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宋体"/>
                        </a:rPr>
                        <a:t>2/</a:t>
                      </a: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项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37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、有异常辅助检查报告，无记录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宋体"/>
                        </a:rPr>
                        <a:t>1/</a:t>
                      </a: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次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37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9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、有医嘱，病程无记录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宋体"/>
                        </a:rPr>
                        <a:t>1/</a:t>
                      </a: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次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376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宋体"/>
                        </a:rPr>
                        <a:t>10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</a:t>
                      </a:r>
                      <a:r>
                        <a:rPr lang="zh-CN" sz="1600" kern="10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使用中成药不辨证、理法方药不一致或更改方药未说明理由，使用西药未记录理由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宋体"/>
                        </a:rPr>
                        <a:t>2/</a:t>
                      </a: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次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50351" marR="503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2073" y="0"/>
          <a:ext cx="10795790" cy="6627815"/>
        </p:xfrm>
        <a:graphic>
          <a:graphicData uri="http://schemas.openxmlformats.org/drawingml/2006/table">
            <a:tbl>
              <a:tblPr/>
              <a:tblGrid>
                <a:gridCol w="597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6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4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1" kern="0" dirty="0">
                          <a:latin typeface="Times New Roman"/>
                          <a:ea typeface="宋体"/>
                          <a:cs typeface="宋体"/>
                        </a:rPr>
                        <a:t>项目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0" dirty="0">
                          <a:latin typeface="Times New Roman"/>
                          <a:ea typeface="宋体"/>
                          <a:cs typeface="Times New Roman"/>
                        </a:rPr>
                        <a:t>基 本 要 求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Times New Roman"/>
                          <a:ea typeface="宋体"/>
                          <a:cs typeface="Times New Roman"/>
                        </a:rPr>
                        <a:t>扣 分 标 准</a:t>
                      </a: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Times New Roman"/>
                          <a:ea typeface="宋体"/>
                          <a:cs typeface="Times New Roman"/>
                        </a:rPr>
                        <a:t>扣分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Times New Roman"/>
                          <a:ea typeface="宋体"/>
                          <a:cs typeface="Times New Roman"/>
                        </a:rPr>
                        <a:t>标准</a:t>
                      </a: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200" b="1" kern="0" dirty="0">
                          <a:latin typeface="Times New Roman"/>
                          <a:ea typeface="宋体"/>
                          <a:cs typeface="宋体"/>
                        </a:rPr>
                        <a:t>扣分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200" b="1" kern="0" dirty="0">
                          <a:latin typeface="Times New Roman"/>
                          <a:ea typeface="宋体"/>
                          <a:cs typeface="宋体"/>
                        </a:rPr>
                        <a:t>扣分理由具体说明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557"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1400" b="1" kern="0" dirty="0">
                          <a:latin typeface="Times New Roman"/>
                          <a:ea typeface="+mn-ea"/>
                          <a:cs typeface="宋体"/>
                        </a:rPr>
                        <a:t>病</a:t>
                      </a:r>
                      <a:endParaRPr lang="zh-CN" altLang="zh-CN" sz="1400" b="1" kern="100" dirty="0"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1400" b="1" kern="0" dirty="0">
                          <a:latin typeface="Times New Roman"/>
                          <a:ea typeface="+mn-ea"/>
                          <a:cs typeface="宋体"/>
                        </a:rPr>
                        <a:t>程</a:t>
                      </a:r>
                      <a:endParaRPr lang="zh-CN" altLang="zh-CN" sz="1400" b="1" kern="100" dirty="0"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1400" b="1" kern="0" dirty="0">
                          <a:latin typeface="Times New Roman"/>
                          <a:ea typeface="+mn-ea"/>
                          <a:cs typeface="宋体"/>
                        </a:rPr>
                        <a:t>记</a:t>
                      </a:r>
                      <a:endParaRPr lang="zh-CN" altLang="zh-CN" sz="1400" b="1" kern="100" dirty="0"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1400" b="1" kern="0" dirty="0">
                          <a:latin typeface="Times New Roman"/>
                          <a:ea typeface="+mn-ea"/>
                          <a:cs typeface="宋体"/>
                        </a:rPr>
                        <a:t>录</a:t>
                      </a:r>
                      <a:endParaRPr lang="zh-CN" altLang="zh-CN" sz="1400" b="1" kern="100" dirty="0"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、对病情稳定的患者，至少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天记录一次病程记录</a:t>
                      </a:r>
                    </a:p>
                    <a:p>
                      <a:pPr indent="8255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Times New Roman"/>
                        </a:rPr>
                        <a:t>8</a:t>
                      </a: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、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记录生命体征、四诊所见、病情变化、治疗效果；新开医嘱、停用医嘱及其依据；治法、方药变化需随时记录，并作出分析</a:t>
                      </a:r>
                    </a:p>
                    <a:p>
                      <a:pPr marL="635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9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、各项检查的结果回报，以及前后对比变化及其分析等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宋体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zh-CN" sz="1400" kern="100" dirty="0">
                          <a:latin typeface="Times New Roman"/>
                          <a:ea typeface="宋体"/>
                          <a:cs typeface="Times New Roman"/>
                        </a:rPr>
                        <a:t>、原诊断的修改、新诊断的确定，均应说明理由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宋体"/>
                        </a:rPr>
                        <a:t>11</a:t>
                      </a: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、每月应有一次阶段小结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Times New Roman"/>
                        </a:rPr>
                        <a:t>12</a:t>
                      </a: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、手术病历应有完整的手术相关记录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、术后连续三天缺病程记录，有病程记录缺生命体征，缺术后首次病程记录，缺术者或主治医师查房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宋体"/>
                        </a:rPr>
                        <a:t>2/</a:t>
                      </a: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项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宋体"/>
                        </a:rPr>
                        <a:t>12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、有会诊，病程无记录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1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2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13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、有修正诊断，病程中无记录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1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2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14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、有转科，无转出、转入记录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1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15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、每月无阶段小结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2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16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、有有创、输血或特殊检查与治疗，无记录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2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17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、有抢救，病程无记录，或记录不规范，无中医内容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92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18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、手术病历缺术前小结，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中等以上手术缺术前讨论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2/</a:t>
                      </a:r>
                      <a:r>
                        <a:rPr lang="zh-CN" sz="1400" kern="0">
                          <a:latin typeface="Times New Roman"/>
                          <a:ea typeface="宋体"/>
                          <a:cs typeface="宋体"/>
                        </a:rPr>
                        <a:t>项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92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19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、未记录手术者术前查看患者相关情况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1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3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spc="-55" dirty="0">
                          <a:solidFill>
                            <a:schemeClr val="tx1"/>
                          </a:solidFill>
                          <a:latin typeface="宋体"/>
                          <a:ea typeface="宋体"/>
                          <a:cs typeface="宋体"/>
                        </a:rPr>
                        <a:t>20</a:t>
                      </a:r>
                      <a:r>
                        <a:rPr lang="zh-CN" sz="1600" kern="0" spc="-55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宋体"/>
                        </a:rPr>
                        <a:t>、</a:t>
                      </a:r>
                      <a:r>
                        <a:rPr lang="zh-CN" sz="1600" kern="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宋体"/>
                        </a:rPr>
                        <a:t>缺手术记录</a:t>
                      </a:r>
                      <a:r>
                        <a:rPr lang="zh-CN" altLang="en-US" sz="1600" kern="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宋体"/>
                        </a:rPr>
                        <a:t>的病程</a:t>
                      </a:r>
                      <a:endParaRPr lang="zh-CN" sz="16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2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*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死亡病历缺死亡前的抢救记录</a:t>
                      </a: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  <a:cs typeface="Times New Roman"/>
                        </a:rPr>
                        <a:t>乙级</a:t>
                      </a: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677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*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危重病例缺科主任或副主任（中）医师以上人员查房记录</a:t>
                      </a: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/>
                          <a:ea typeface="宋体"/>
                          <a:cs typeface="Times New Roman"/>
                        </a:rPr>
                        <a:t>乙级</a:t>
                      </a: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4328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21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Times New Roman"/>
                        </a:rPr>
                        <a:t>其他不规范 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宋体"/>
                        </a:rPr>
                        <a:t>1/</a:t>
                      </a:r>
                      <a:r>
                        <a:rPr lang="zh-CN" altLang="en-US" sz="1400" kern="0" dirty="0">
                          <a:latin typeface="宋体"/>
                          <a:ea typeface="宋体"/>
                          <a:cs typeface="宋体"/>
                        </a:rPr>
                        <a:t>项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0973" marR="60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863" y="284244"/>
          <a:ext cx="10836000" cy="6573756"/>
        </p:xfrm>
        <a:graphic>
          <a:graphicData uri="http://schemas.openxmlformats.org/drawingml/2006/table">
            <a:tbl>
              <a:tblPr/>
              <a:tblGrid>
                <a:gridCol w="664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6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5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64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32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项目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Times New Roman"/>
                        </a:rPr>
                        <a:t>基 本 要 求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/>
                          <a:ea typeface="宋体"/>
                          <a:cs typeface="Times New Roman"/>
                        </a:rPr>
                        <a:t>扣 分 标 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/>
                          <a:ea typeface="宋体"/>
                          <a:cs typeface="Times New Roman"/>
                        </a:rPr>
                        <a:t>扣分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/>
                          <a:ea typeface="宋体"/>
                          <a:cs typeface="Times New Roman"/>
                        </a:rPr>
                        <a:t>标准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扣分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扣分理由具体说明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898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其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他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记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录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、疑难危重病历讨论记录</a:t>
                      </a:r>
                      <a:endParaRPr lang="en-US" altLang="zh-CN" sz="1600" kern="0" dirty="0">
                        <a:latin typeface="Times New Roman"/>
                        <a:ea typeface="宋体"/>
                        <a:cs typeface="宋体"/>
                      </a:endParaRP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、死亡病历讨论记录</a:t>
                      </a:r>
                      <a:endParaRPr lang="en-US" altLang="zh-CN" sz="1600" kern="0" dirty="0">
                        <a:latin typeface="Times New Roman"/>
                        <a:ea typeface="宋体"/>
                        <a:cs typeface="宋体"/>
                      </a:endParaRP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3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、手术安全核查记录、清点记录</a:t>
                      </a:r>
                      <a:endParaRPr lang="en-US" altLang="zh-CN" sz="1600" kern="0" dirty="0">
                        <a:latin typeface="Times New Roman"/>
                        <a:ea typeface="宋体"/>
                        <a:cs typeface="宋体"/>
                      </a:endParaRP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4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、手术安全核查表</a:t>
                      </a:r>
                      <a:endParaRPr lang="en-US" altLang="zh-CN" sz="1600" kern="0" dirty="0">
                        <a:latin typeface="Times New Roman"/>
                        <a:ea typeface="宋体"/>
                        <a:cs typeface="宋体"/>
                      </a:endParaRP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5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、手术风险评估表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、疑难、危重病历无讨论记录，或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记录无中医内容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宋体"/>
                          <a:ea typeface="宋体"/>
                          <a:cs typeface="宋体"/>
                        </a:rPr>
                        <a:t>2/</a:t>
                      </a:r>
                      <a:r>
                        <a:rPr lang="zh-CN" sz="1600" kern="0">
                          <a:latin typeface="Times New Roman"/>
                          <a:ea typeface="宋体"/>
                          <a:cs typeface="宋体"/>
                        </a:rPr>
                        <a:t>项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89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、死亡病历无讨论记录，或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记录无中医内容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宋体"/>
                          <a:ea typeface="宋体"/>
                          <a:cs typeface="宋体"/>
                        </a:rPr>
                        <a:t>2/</a:t>
                      </a:r>
                      <a:r>
                        <a:rPr lang="zh-CN" sz="1600" kern="0">
                          <a:latin typeface="Times New Roman"/>
                          <a:ea typeface="宋体"/>
                          <a:cs typeface="宋体"/>
                        </a:rPr>
                        <a:t>项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7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3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、手术病历无手术安全核查记录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宋体"/>
                          <a:ea typeface="宋体"/>
                          <a:cs typeface="宋体"/>
                        </a:rPr>
                        <a:t>1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97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4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、手术病历无手术清点记录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宋体"/>
                          <a:ea typeface="宋体"/>
                          <a:cs typeface="宋体"/>
                        </a:rPr>
                        <a:t>1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14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*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缺手术记录单或缺麻醉记录单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丙级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43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5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、手术病历无手术风险评估表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1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627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6</a:t>
                      </a:r>
                      <a:r>
                        <a:rPr lang="zh-CN" alt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、手术记录</a:t>
                      </a:r>
                      <a:r>
                        <a:rPr lang="zh-CN" altLang="zh-CN" sz="1600" kern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宋体"/>
                        </a:rPr>
                        <a:t>非</a:t>
                      </a:r>
                      <a:r>
                        <a:rPr lang="zh-CN" altLang="en-US" sz="1600" kern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宋体"/>
                        </a:rPr>
                        <a:t>主刀</a:t>
                      </a:r>
                      <a:r>
                        <a:rPr lang="zh-CN" altLang="zh-CN" sz="1600" kern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宋体"/>
                        </a:rPr>
                        <a:t>书写或</a:t>
                      </a:r>
                      <a:r>
                        <a:rPr lang="zh-CN" alt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宋体"/>
                        </a:rPr>
                        <a:t>第一助手书写无主刀医师签名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627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0" dirty="0">
                          <a:latin typeface="Times New Roman"/>
                          <a:ea typeface="+mn-ea"/>
                          <a:cs typeface="宋体"/>
                        </a:rPr>
                        <a:t>7</a:t>
                      </a:r>
                      <a:r>
                        <a:rPr lang="zh-CN" altLang="en-US" sz="1600" kern="0" dirty="0">
                          <a:latin typeface="Times New Roman"/>
                          <a:ea typeface="+mn-ea"/>
                          <a:cs typeface="宋体"/>
                        </a:rPr>
                        <a:t>、</a:t>
                      </a:r>
                      <a:r>
                        <a:rPr lang="zh-CN" altLang="zh-CN" sz="1600" kern="0" dirty="0">
                          <a:latin typeface="Times New Roman"/>
                          <a:ea typeface="+mn-ea"/>
                          <a:cs typeface="宋体"/>
                        </a:rPr>
                        <a:t>缺麻醉术前</a:t>
                      </a:r>
                      <a:r>
                        <a:rPr lang="zh-CN" altLang="en-US" sz="1600" kern="0" dirty="0">
                          <a:latin typeface="Times New Roman"/>
                          <a:ea typeface="+mn-ea"/>
                          <a:cs typeface="宋体"/>
                        </a:rPr>
                        <a:t>、</a:t>
                      </a:r>
                      <a:r>
                        <a:rPr lang="zh-CN" altLang="zh-CN" sz="1600" kern="0" dirty="0">
                          <a:latin typeface="Times New Roman"/>
                          <a:ea typeface="+mn-ea"/>
                          <a:cs typeface="宋体"/>
                        </a:rPr>
                        <a:t>术后访视记录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2/</a:t>
                      </a:r>
                      <a:r>
                        <a:rPr lang="zh-CN" alt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项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0" y="0"/>
          <a:ext cx="10764000" cy="6801315"/>
        </p:xfrm>
        <a:graphic>
          <a:graphicData uri="http://schemas.openxmlformats.org/drawingml/2006/table">
            <a:tbl>
              <a:tblPr/>
              <a:tblGrid>
                <a:gridCol w="738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05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latin typeface="Times New Roman"/>
                          <a:ea typeface="宋体"/>
                          <a:cs typeface="宋体"/>
                        </a:rPr>
                        <a:t>项目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latin typeface="Times New Roman"/>
                          <a:ea typeface="宋体"/>
                          <a:cs typeface="Times New Roman"/>
                        </a:rPr>
                        <a:t>基 本 要 求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latin typeface="Times New Roman"/>
                          <a:ea typeface="宋体"/>
                          <a:cs typeface="Times New Roman"/>
                        </a:rPr>
                        <a:t>扣 分 标 准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0">
                          <a:latin typeface="Times New Roman"/>
                          <a:ea typeface="宋体"/>
                          <a:cs typeface="宋体"/>
                        </a:rPr>
                        <a:t>扣分</a:t>
                      </a:r>
                      <a:endParaRPr lang="zh-CN" sz="1400" b="1" kern="10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0">
                          <a:latin typeface="Times New Roman"/>
                          <a:ea typeface="宋体"/>
                          <a:cs typeface="宋体"/>
                        </a:rPr>
                        <a:t>标准</a:t>
                      </a:r>
                      <a:endParaRPr lang="zh-CN" sz="1400" b="1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latin typeface="Times New Roman"/>
                          <a:ea typeface="宋体"/>
                          <a:cs typeface="宋体"/>
                        </a:rPr>
                        <a:t>扣分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latin typeface="Times New Roman"/>
                          <a:ea typeface="宋体"/>
                          <a:cs typeface="宋体"/>
                        </a:rPr>
                        <a:t>扣分理由具体说明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947"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latin typeface="Times New Roman"/>
                          <a:ea typeface="宋体"/>
                          <a:cs typeface="宋体"/>
                        </a:rPr>
                        <a:t>知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latin typeface="Times New Roman"/>
                          <a:ea typeface="宋体"/>
                          <a:cs typeface="宋体"/>
                        </a:rPr>
                        <a:t>情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latin typeface="Times New Roman"/>
                          <a:ea typeface="宋体"/>
                          <a:cs typeface="宋体"/>
                        </a:rPr>
                        <a:t>同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latin typeface="Times New Roman"/>
                          <a:ea typeface="宋体"/>
                          <a:cs typeface="宋体"/>
                        </a:rPr>
                        <a:t>意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latin typeface="Times New Roman"/>
                          <a:ea typeface="宋体"/>
                          <a:cs typeface="宋体"/>
                        </a:rPr>
                        <a:t>书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、凡手术及有创伤和风险的检查、治疗均应填写知情同意书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、各种对患者有直接或潜在利益影响的情况都应有相应的知情同意书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、如知情同意书非患者本人签名，应具备有患者签名的委托某亲属代表他签名的委托书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、有知情同意书，缺患者本人签字或缺患者手印或缺患者授权委托书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9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、手术病历缺手术知情同意书患方签名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丙级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9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、手术病历缺麻醉知情同意书患方签名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丙级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9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4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、输血病历缺输血知情同意书患方签名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丙级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9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5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、各种有创检查，有创治疗缺知情同意书患方签名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9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6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、自动出院患者缺自动出院同意书患方签名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9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7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、拒绝治疗患者缺拒绝治疗同意书患方签名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9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8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、使用高值耗材缺知情同意书患方签名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99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9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、住院病人缺离院责任书患方签名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99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10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、不送与不收红包协议缺患方签名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99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11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、其他相关同意书缺患方签名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99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宋体"/>
                        </a:rPr>
                        <a:t>12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、知情同意书有空白，包括缺医生签名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宋体"/>
                          <a:ea typeface="宋体"/>
                          <a:cs typeface="宋体"/>
                        </a:rPr>
                        <a:t>1/</a:t>
                      </a:r>
                      <a:r>
                        <a:rPr lang="zh-CN" sz="1400" kern="0">
                          <a:latin typeface="Times New Roman"/>
                          <a:ea typeface="宋体"/>
                          <a:cs typeface="宋体"/>
                        </a:rPr>
                        <a:t>处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8330" y="0"/>
          <a:ext cx="10853669" cy="3230087"/>
        </p:xfrm>
        <a:graphic>
          <a:graphicData uri="http://schemas.openxmlformats.org/drawingml/2006/table">
            <a:tbl>
              <a:tblPr/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4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5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0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项目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基 本 要 求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Times New Roman"/>
                        </a:rPr>
                        <a:t>扣 分 标 准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扣分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标准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扣分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扣分理由具体说明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929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zh-CN" sz="1600" b="1" kern="0" dirty="0">
                          <a:latin typeface="Times New Roman"/>
                          <a:ea typeface="+mn-ea"/>
                          <a:cs typeface="宋体"/>
                        </a:rPr>
                        <a:t>医</a:t>
                      </a:r>
                      <a:r>
                        <a:rPr lang="en-US" altLang="zh-CN" sz="1600" b="1" kern="0" dirty="0">
                          <a:latin typeface="Times New Roman"/>
                          <a:ea typeface="+mn-ea"/>
                          <a:cs typeface="宋体"/>
                        </a:rPr>
                        <a:t>  </a:t>
                      </a:r>
                      <a:r>
                        <a:rPr lang="zh-CN" altLang="zh-CN" sz="1600" b="1" kern="0" dirty="0">
                          <a:latin typeface="Times New Roman"/>
                          <a:ea typeface="+mn-ea"/>
                          <a:cs typeface="宋体"/>
                        </a:rPr>
                        <a:t>嘱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altLang="zh-CN" sz="1600" b="1" kern="100" dirty="0"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600" kern="0" dirty="0">
                          <a:latin typeface="Times New Roman"/>
                          <a:ea typeface="+mn-ea"/>
                          <a:cs typeface="宋体"/>
                        </a:rPr>
                        <a:t>医嘱内容准确、清晰，医嘱单信息填写齐全，经治医师本人签字</a:t>
                      </a:r>
                      <a:endParaRPr lang="zh-CN" altLang="zh-CN" sz="1600" kern="100" dirty="0"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、医嘱内容书写不规范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宋体"/>
                          <a:ea typeface="宋体"/>
                          <a:cs typeface="宋体"/>
                        </a:rPr>
                        <a:t>1/</a:t>
                      </a:r>
                      <a:r>
                        <a:rPr lang="zh-CN" sz="1600" kern="0">
                          <a:latin typeface="Times New Roman"/>
                          <a:ea typeface="宋体"/>
                          <a:cs typeface="宋体"/>
                        </a:rPr>
                        <a:t>处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92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、有治疗无医嘱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宋体"/>
                          <a:ea typeface="宋体"/>
                          <a:cs typeface="宋体"/>
                        </a:rPr>
                        <a:t>2/</a:t>
                      </a:r>
                      <a:r>
                        <a:rPr lang="zh-CN" sz="1600" kern="0">
                          <a:latin typeface="Times New Roman"/>
                          <a:ea typeface="宋体"/>
                          <a:cs typeface="宋体"/>
                        </a:rPr>
                        <a:t>次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92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、医师签字不全、难于辨认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1/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处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92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4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、医师签字由其他人员代签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宋体"/>
                          <a:ea typeface="宋体"/>
                          <a:cs typeface="宋体"/>
                        </a:rPr>
                        <a:t>2/</a:t>
                      </a:r>
                      <a:r>
                        <a:rPr lang="zh-CN" sz="1600" kern="0">
                          <a:latin typeface="Times New Roman"/>
                          <a:ea typeface="宋体"/>
                          <a:cs typeface="宋体"/>
                        </a:rPr>
                        <a:t>处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168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5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、涂改医嘱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2/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处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0" y="3212976"/>
          <a:ext cx="10891540" cy="3420000"/>
        </p:xfrm>
        <a:graphic>
          <a:graphicData uri="http://schemas.openxmlformats.org/drawingml/2006/table">
            <a:tbl>
              <a:tblPr/>
              <a:tblGrid>
                <a:gridCol w="52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4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8851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辅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助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检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查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、病人入院常规检查应该齐全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、辅助检查报告应按照时间顺序整齐粘贴，标识清晰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、缺三大常规、心电图检查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宋体"/>
                          <a:ea typeface="宋体"/>
                          <a:cs typeface="宋体"/>
                        </a:rPr>
                        <a:t>1/</a:t>
                      </a:r>
                      <a:r>
                        <a:rPr lang="zh-CN" sz="1600" kern="0">
                          <a:latin typeface="Times New Roman"/>
                          <a:ea typeface="宋体"/>
                          <a:cs typeface="宋体"/>
                        </a:rPr>
                        <a:t>项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29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、手术病历缺乙肝、丙肝、梅毒、</a:t>
                      </a: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HIV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、凝血、肝肾功能、电解质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检查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1/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项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85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</a:t>
                      </a:r>
                      <a:r>
                        <a:rPr lang="en-US" sz="1600" kern="0" spc="-3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70</a:t>
                      </a:r>
                      <a:r>
                        <a:rPr lang="zh-CN" sz="1600" kern="0" spc="-3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岁以上的手术病人缺</a:t>
                      </a:r>
                      <a:r>
                        <a:rPr lang="en-US" sz="1600" kern="0" spc="-3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B</a:t>
                      </a:r>
                      <a:r>
                        <a:rPr lang="zh-CN" sz="1600" kern="0" spc="-3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超或彩超、胸片检查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1/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项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3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4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、辅助检查报告所载患者信息（姓名、性别、年龄、住院号、病房、床号等）与病历中不相符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宋体"/>
                          <a:ea typeface="宋体"/>
                          <a:cs typeface="宋体"/>
                        </a:rPr>
                        <a:t>1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60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5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、报告单丢失或未标识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宋体"/>
                          <a:ea typeface="宋体"/>
                          <a:cs typeface="宋体"/>
                        </a:rPr>
                        <a:t>1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1083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</a:t>
            </a:r>
            <a:endParaRPr kumimoji="0" lang="en-US" altLang="zh-CN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0" y="0"/>
          <a:ext cx="10800000" cy="6840000"/>
        </p:xfrm>
        <a:graphic>
          <a:graphicData uri="http://schemas.openxmlformats.org/drawingml/2006/table">
            <a:tbl>
              <a:tblPr/>
              <a:tblGrid>
                <a:gridCol w="954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5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8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/>
                          <a:ea typeface="宋体"/>
                          <a:cs typeface="Times New Roman"/>
                        </a:rPr>
                        <a:t>项目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Times New Roman"/>
                        </a:rPr>
                        <a:t>基 本 要 求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/>
                          <a:ea typeface="宋体"/>
                          <a:cs typeface="Times New Roman"/>
                        </a:rPr>
                        <a:t>扣 分 标 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/>
                          <a:ea typeface="宋体"/>
                          <a:cs typeface="Times New Roman"/>
                        </a:rPr>
                        <a:t>扣分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/>
                          <a:ea typeface="宋体"/>
                          <a:cs typeface="Times New Roman"/>
                        </a:rPr>
                        <a:t>标准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扣分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扣分理由具体说明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17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/>
                          <a:ea typeface="宋体"/>
                          <a:cs typeface="Times New Roman"/>
                        </a:rPr>
                        <a:t>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/>
                          <a:ea typeface="宋体"/>
                          <a:cs typeface="Times New Roman"/>
                        </a:rPr>
                        <a:t>院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/>
                          <a:ea typeface="宋体"/>
                          <a:cs typeface="Times New Roman"/>
                        </a:rPr>
                        <a:t>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/>
                          <a:ea typeface="宋体"/>
                          <a:cs typeface="Times New Roman"/>
                        </a:rPr>
                        <a:t>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Times New Roman"/>
                        </a:rPr>
                        <a:t>、及时规范的书写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Times New Roman"/>
                        </a:rPr>
                        <a:t>、要有手写签字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*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缺出院（或死亡）记录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Times New Roman"/>
                          <a:ea typeface="宋体"/>
                          <a:cs typeface="Times New Roman"/>
                        </a:rPr>
                        <a:t>乙级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8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、出院（死亡）记录缺某一部分内容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/>
                          <a:ea typeface="宋体"/>
                          <a:cs typeface="Times New Roman"/>
                        </a:rPr>
                        <a:t>2/</a:t>
                      </a:r>
                      <a:r>
                        <a:rPr lang="zh-CN" sz="1600" kern="100">
                          <a:latin typeface="Times New Roman"/>
                          <a:ea typeface="宋体"/>
                          <a:cs typeface="Times New Roman"/>
                        </a:rPr>
                        <a:t>部分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600" kern="10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、出院记录缺医师签名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179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综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合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评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latin typeface="Times New Roman"/>
                          <a:ea typeface="宋体"/>
                          <a:cs typeface="宋体"/>
                        </a:rPr>
                        <a:t>价</a:t>
                      </a:r>
                      <a:endParaRPr lang="zh-CN" sz="16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、病历应整洁、字迹清晰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、书写病历使用蓝黑墨水，电脑打印病历应墨迹清楚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、各级医师签字齐全、清晰、没有代签字现象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、书写格式不符合《规范》要求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宋体"/>
                          <a:ea typeface="宋体"/>
                          <a:cs typeface="宋体"/>
                        </a:rPr>
                        <a:t>1/</a:t>
                      </a:r>
                      <a:r>
                        <a:rPr lang="zh-CN" sz="1600" kern="0">
                          <a:latin typeface="Times New Roman"/>
                          <a:ea typeface="宋体"/>
                          <a:cs typeface="宋体"/>
                        </a:rPr>
                        <a:t>处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80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、病历内容缺失不完整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宋体"/>
                          <a:ea typeface="宋体"/>
                          <a:cs typeface="宋体"/>
                        </a:rPr>
                        <a:t>2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1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、各级医师签字非本人签署，由他人代签的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2/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处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979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FF0000"/>
                          </a:solidFill>
                          <a:latin typeface="宋体"/>
                          <a:ea typeface="宋体"/>
                          <a:cs typeface="Times New Roman"/>
                        </a:rPr>
                        <a:t>4</a:t>
                      </a:r>
                      <a:r>
                        <a:rPr lang="zh-CN" sz="1600" kern="0" dirty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、缺医师手写签名</a:t>
                      </a:r>
                      <a:endParaRPr lang="zh-CN" sz="1600" kern="100" dirty="0">
                        <a:solidFill>
                          <a:srgbClr val="FF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1/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处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528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宋体"/>
                          <a:ea typeface="宋体"/>
                          <a:cs typeface="宋体"/>
                        </a:rPr>
                        <a:t>5</a:t>
                      </a:r>
                      <a:r>
                        <a:rPr lang="zh-CN" sz="1600" kern="0" dirty="0">
                          <a:latin typeface="Times New Roman"/>
                          <a:ea typeface="宋体"/>
                          <a:cs typeface="宋体"/>
                        </a:rPr>
                        <a:t>、满页的病程记录未打印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宋体"/>
                          <a:ea typeface="宋体"/>
                          <a:cs typeface="宋体"/>
                        </a:rPr>
                        <a:t>1/</a:t>
                      </a:r>
                      <a:r>
                        <a:rPr lang="zh-CN" sz="1600" kern="0">
                          <a:latin typeface="Times New Roman"/>
                          <a:ea typeface="宋体"/>
                          <a:cs typeface="宋体"/>
                        </a:rPr>
                        <a:t>页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kern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2097</Words>
  <Application>Microsoft Office PowerPoint</Application>
  <PresentationFormat>自定义</PresentationFormat>
  <Paragraphs>331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宋体</vt:lpstr>
      <vt:lpstr>Arial</vt:lpstr>
      <vt:lpstr>Calibri</vt:lpstr>
      <vt:lpstr>Times New Roman</vt:lpstr>
      <vt:lpstr>Office 主题</vt:lpstr>
      <vt:lpstr>     赣州市中医院终末（归档） 病历质量评价标准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赣州市中医院终末 （归档）病历质量评价标准</dc:title>
  <dc:creator>user</dc:creator>
  <cp:lastModifiedBy>lxx</cp:lastModifiedBy>
  <cp:revision>268</cp:revision>
  <dcterms:created xsi:type="dcterms:W3CDTF">2019-02-13T08:31:06Z</dcterms:created>
  <dcterms:modified xsi:type="dcterms:W3CDTF">2019-03-01T13:23:23Z</dcterms:modified>
</cp:coreProperties>
</file>