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notesSlides/notesSlide1.xml" ContentType="application/vnd.openxmlformats-officedocument.presentationml.notesSlide+xml"/>
  <Override PartName="/ppt/tags/tag4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0"/>
  </p:notesMasterIdLst>
  <p:handoutMasterIdLst>
    <p:handoutMasterId r:id="rId71"/>
  </p:handoutMasterIdLst>
  <p:sldIdLst>
    <p:sldId id="325" r:id="rId2"/>
    <p:sldId id="327" r:id="rId3"/>
    <p:sldId id="329" r:id="rId4"/>
    <p:sldId id="330" r:id="rId5"/>
    <p:sldId id="332" r:id="rId6"/>
    <p:sldId id="334" r:id="rId7"/>
    <p:sldId id="336" r:id="rId8"/>
    <p:sldId id="338" r:id="rId9"/>
    <p:sldId id="340" r:id="rId10"/>
    <p:sldId id="342" r:id="rId11"/>
    <p:sldId id="344" r:id="rId12"/>
    <p:sldId id="346" r:id="rId13"/>
    <p:sldId id="347" r:id="rId14"/>
    <p:sldId id="348" r:id="rId15"/>
    <p:sldId id="349" r:id="rId16"/>
    <p:sldId id="350" r:id="rId17"/>
    <p:sldId id="351" r:id="rId18"/>
    <p:sldId id="353" r:id="rId19"/>
    <p:sldId id="354" r:id="rId20"/>
    <p:sldId id="355" r:id="rId21"/>
    <p:sldId id="356" r:id="rId22"/>
    <p:sldId id="357" r:id="rId23"/>
    <p:sldId id="358" r:id="rId24"/>
    <p:sldId id="359" r:id="rId25"/>
    <p:sldId id="360" r:id="rId26"/>
    <p:sldId id="361" r:id="rId27"/>
    <p:sldId id="362" r:id="rId28"/>
    <p:sldId id="363" r:id="rId29"/>
    <p:sldId id="364" r:id="rId30"/>
    <p:sldId id="412" r:id="rId31"/>
    <p:sldId id="366" r:id="rId32"/>
    <p:sldId id="367" r:id="rId33"/>
    <p:sldId id="368" r:id="rId34"/>
    <p:sldId id="369" r:id="rId35"/>
    <p:sldId id="370" r:id="rId36"/>
    <p:sldId id="371" r:id="rId37"/>
    <p:sldId id="372" r:id="rId38"/>
    <p:sldId id="373" r:id="rId39"/>
    <p:sldId id="374" r:id="rId40"/>
    <p:sldId id="375" r:id="rId41"/>
    <p:sldId id="376" r:id="rId42"/>
    <p:sldId id="377" r:id="rId43"/>
    <p:sldId id="378" r:id="rId44"/>
    <p:sldId id="379" r:id="rId45"/>
    <p:sldId id="381" r:id="rId46"/>
    <p:sldId id="383" r:id="rId47"/>
    <p:sldId id="384" r:id="rId48"/>
    <p:sldId id="385" r:id="rId49"/>
    <p:sldId id="386" r:id="rId50"/>
    <p:sldId id="387" r:id="rId51"/>
    <p:sldId id="388" r:id="rId52"/>
    <p:sldId id="389" r:id="rId53"/>
    <p:sldId id="392" r:id="rId54"/>
    <p:sldId id="394" r:id="rId55"/>
    <p:sldId id="395" r:id="rId56"/>
    <p:sldId id="396" r:id="rId57"/>
    <p:sldId id="397" r:id="rId58"/>
    <p:sldId id="399" r:id="rId59"/>
    <p:sldId id="400" r:id="rId60"/>
    <p:sldId id="401" r:id="rId61"/>
    <p:sldId id="404" r:id="rId62"/>
    <p:sldId id="405" r:id="rId63"/>
    <p:sldId id="406" r:id="rId64"/>
    <p:sldId id="408" r:id="rId65"/>
    <p:sldId id="409" r:id="rId66"/>
    <p:sldId id="410" r:id="rId67"/>
    <p:sldId id="411" r:id="rId68"/>
    <p:sldId id="391" r:id="rId69"/>
  </p:sldIdLst>
  <p:sldSz cx="9144000" cy="6858000" type="screen4x3"/>
  <p:notesSz cx="6808788" cy="9929813"/>
  <p:defaultTextStyle>
    <a:defPPr>
      <a:defRPr lang="zh-CN"/>
    </a:defPPr>
    <a:lvl1pPr marL="0" lvl="0" indent="0" algn="l" defTabSz="914400" rtl="0" eaLnBrk="1" fontAlgn="base" latinLnBrk="0" hangingPunct="1">
      <a:lnSpc>
        <a:spcPct val="100000"/>
      </a:lnSpc>
      <a:spcBef>
        <a:spcPct val="0"/>
      </a:spcBef>
      <a:spcAft>
        <a:spcPct val="0"/>
      </a:spcAft>
      <a:buNone/>
      <a:defRPr b="1" i="0" u="none" kern="1200" baseline="0">
        <a:solidFill>
          <a:srgbClr val="000000"/>
        </a:solidFill>
        <a:latin typeface="Arial" panose="020B0604020202020204" pitchFamily="34" charset="0"/>
        <a:ea typeface="黑体" panose="02010600030101010101" pitchFamily="2" charset="-122"/>
        <a:cs typeface="+mn-cs"/>
        <a:sym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sz="1800" b="1" i="0" u="none" kern="1200" baseline="0">
        <a:solidFill>
          <a:srgbClr val="000000"/>
        </a:solidFill>
        <a:latin typeface="Arial" panose="020B0604020202020204" pitchFamily="34" charset="0"/>
        <a:ea typeface="黑体" panose="02010600030101010101" pitchFamily="2" charset="-122"/>
        <a:cs typeface="+mn-cs"/>
        <a:sym typeface="Arial" panose="020B0604020202020204" pitchFamily="34" charset="0"/>
      </a:defRPr>
    </a:lvl2pPr>
    <a:lvl3pPr marL="914400" lvl="2" indent="0" algn="l" defTabSz="914400" rtl="0" eaLnBrk="1" fontAlgn="base" latinLnBrk="0" hangingPunct="1">
      <a:lnSpc>
        <a:spcPct val="100000"/>
      </a:lnSpc>
      <a:spcBef>
        <a:spcPct val="0"/>
      </a:spcBef>
      <a:spcAft>
        <a:spcPct val="0"/>
      </a:spcAft>
      <a:buNone/>
      <a:defRPr sz="1800" b="1" i="0" u="none" kern="1200" baseline="0">
        <a:solidFill>
          <a:srgbClr val="000000"/>
        </a:solidFill>
        <a:latin typeface="Arial" panose="020B0604020202020204" pitchFamily="34" charset="0"/>
        <a:ea typeface="黑体" panose="02010600030101010101" pitchFamily="2" charset="-122"/>
        <a:cs typeface="+mn-cs"/>
        <a:sym typeface="Arial" panose="020B0604020202020204" pitchFamily="34" charset="0"/>
      </a:defRPr>
    </a:lvl3pPr>
    <a:lvl4pPr marL="1371600" lvl="3" indent="0" algn="l" defTabSz="914400" rtl="0" eaLnBrk="1" fontAlgn="base" latinLnBrk="0" hangingPunct="1">
      <a:lnSpc>
        <a:spcPct val="100000"/>
      </a:lnSpc>
      <a:spcBef>
        <a:spcPct val="0"/>
      </a:spcBef>
      <a:spcAft>
        <a:spcPct val="0"/>
      </a:spcAft>
      <a:buNone/>
      <a:defRPr sz="1800" b="1" i="0" u="none" kern="1200" baseline="0">
        <a:solidFill>
          <a:srgbClr val="000000"/>
        </a:solidFill>
        <a:latin typeface="Arial" panose="020B0604020202020204" pitchFamily="34" charset="0"/>
        <a:ea typeface="黑体" panose="02010600030101010101" pitchFamily="2" charset="-122"/>
        <a:cs typeface="+mn-cs"/>
        <a:sym typeface="Arial" panose="020B0604020202020204" pitchFamily="34" charset="0"/>
      </a:defRPr>
    </a:lvl4pPr>
    <a:lvl5pPr marL="1828800" lvl="4" indent="0" algn="l" defTabSz="914400" rtl="0" eaLnBrk="1" fontAlgn="base" latinLnBrk="0" hangingPunct="1">
      <a:lnSpc>
        <a:spcPct val="100000"/>
      </a:lnSpc>
      <a:spcBef>
        <a:spcPct val="0"/>
      </a:spcBef>
      <a:spcAft>
        <a:spcPct val="0"/>
      </a:spcAft>
      <a:buNone/>
      <a:defRPr sz="1800" b="1" i="0" u="none" kern="1200" baseline="0">
        <a:solidFill>
          <a:srgbClr val="000000"/>
        </a:solidFill>
        <a:latin typeface="Arial" panose="020B0604020202020204" pitchFamily="34" charset="0"/>
        <a:ea typeface="黑体" panose="02010600030101010101" pitchFamily="2" charset="-122"/>
        <a:cs typeface="+mn-cs"/>
        <a:sym typeface="Arial" panose="020B0604020202020204" pitchFamily="34" charset="0"/>
      </a:defRPr>
    </a:lvl5pPr>
    <a:lvl6pPr marL="2286000" lvl="5" indent="0" algn="l" defTabSz="914400" rtl="0" eaLnBrk="1" fontAlgn="base" latinLnBrk="0" hangingPunct="1">
      <a:lnSpc>
        <a:spcPct val="100000"/>
      </a:lnSpc>
      <a:spcBef>
        <a:spcPct val="0"/>
      </a:spcBef>
      <a:spcAft>
        <a:spcPct val="0"/>
      </a:spcAft>
      <a:buNone/>
      <a:defRPr sz="1800" b="1" i="0" u="none" kern="1200" baseline="0">
        <a:solidFill>
          <a:srgbClr val="000000"/>
        </a:solidFill>
        <a:latin typeface="Arial" panose="020B0604020202020204" pitchFamily="34" charset="0"/>
        <a:ea typeface="黑体" panose="02010600030101010101" pitchFamily="2" charset="-122"/>
        <a:cs typeface="+mn-cs"/>
        <a:sym typeface="Arial" panose="020B0604020202020204" pitchFamily="34" charset="0"/>
      </a:defRPr>
    </a:lvl6pPr>
    <a:lvl7pPr marL="2743200" lvl="6" indent="0" algn="l" defTabSz="914400" rtl="0" eaLnBrk="1" fontAlgn="base" latinLnBrk="0" hangingPunct="1">
      <a:lnSpc>
        <a:spcPct val="100000"/>
      </a:lnSpc>
      <a:spcBef>
        <a:spcPct val="0"/>
      </a:spcBef>
      <a:spcAft>
        <a:spcPct val="0"/>
      </a:spcAft>
      <a:buNone/>
      <a:defRPr sz="1800" b="1" i="0" u="none" kern="1200" baseline="0">
        <a:solidFill>
          <a:srgbClr val="000000"/>
        </a:solidFill>
        <a:latin typeface="Arial" panose="020B0604020202020204" pitchFamily="34" charset="0"/>
        <a:ea typeface="黑体" panose="02010600030101010101" pitchFamily="2" charset="-122"/>
        <a:cs typeface="+mn-cs"/>
        <a:sym typeface="Arial" panose="020B0604020202020204" pitchFamily="34" charset="0"/>
      </a:defRPr>
    </a:lvl7pPr>
    <a:lvl8pPr marL="3200400" lvl="7" indent="0" algn="l" defTabSz="914400" rtl="0" eaLnBrk="1" fontAlgn="base" latinLnBrk="0" hangingPunct="1">
      <a:lnSpc>
        <a:spcPct val="100000"/>
      </a:lnSpc>
      <a:spcBef>
        <a:spcPct val="0"/>
      </a:spcBef>
      <a:spcAft>
        <a:spcPct val="0"/>
      </a:spcAft>
      <a:buNone/>
      <a:defRPr sz="1800" b="1" i="0" u="none" kern="1200" baseline="0">
        <a:solidFill>
          <a:srgbClr val="000000"/>
        </a:solidFill>
        <a:latin typeface="Arial" panose="020B0604020202020204" pitchFamily="34" charset="0"/>
        <a:ea typeface="黑体" panose="02010600030101010101" pitchFamily="2" charset="-122"/>
        <a:cs typeface="+mn-cs"/>
        <a:sym typeface="Arial" panose="020B0604020202020204" pitchFamily="34" charset="0"/>
      </a:defRPr>
    </a:lvl8pPr>
    <a:lvl9pPr marL="3657600" lvl="8" indent="0" algn="l" defTabSz="914400" rtl="0" eaLnBrk="1" fontAlgn="base" latinLnBrk="0" hangingPunct="1">
      <a:lnSpc>
        <a:spcPct val="100000"/>
      </a:lnSpc>
      <a:spcBef>
        <a:spcPct val="0"/>
      </a:spcBef>
      <a:spcAft>
        <a:spcPct val="0"/>
      </a:spcAft>
      <a:buNone/>
      <a:defRPr sz="1800" b="1" i="0" u="none" kern="1200" baseline="0">
        <a:solidFill>
          <a:srgbClr val="000000"/>
        </a:solidFill>
        <a:latin typeface="Arial" panose="020B0604020202020204" pitchFamily="34" charset="0"/>
        <a:ea typeface="黑体" panose="02010600030101010101" pitchFamily="2" charset="-122"/>
        <a:cs typeface="+mn-cs"/>
        <a:sym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74"/>
    <p:restoredTop sz="93585"/>
  </p:normalViewPr>
  <p:slideViewPr>
    <p:cSldViewPr showGuides="1">
      <p:cViewPr varScale="1">
        <p:scale>
          <a:sx n="107" d="100"/>
          <a:sy n="107" d="100"/>
        </p:scale>
        <p:origin x="-192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8924" name="页眉占位符 1048923"/>
          <p:cNvSpPr>
            <a:spLocks noGrp="1"/>
          </p:cNvSpPr>
          <p:nvPr>
            <p:ph type="hdr" sz="quarter"/>
          </p:nvPr>
        </p:nvSpPr>
        <p:spPr>
          <a:xfrm>
            <a:off x="1" y="0"/>
            <a:ext cx="2950982" cy="496724"/>
          </a:xfrm>
          <a:prstGeom prst="rect">
            <a:avLst/>
          </a:prstGeom>
          <a:noFill/>
          <a:ln w="9525">
            <a:noFill/>
          </a:ln>
        </p:spPr>
        <p:txBody>
          <a:bodyPr vert="horz" lIns="91440" tIns="45720" rIns="91440" bIns="45720" anchor="t"/>
          <a:lstStyle/>
          <a:p>
            <a:pPr lvl="0"/>
            <a:endParaRPr/>
          </a:p>
        </p:txBody>
      </p:sp>
      <p:sp>
        <p:nvSpPr>
          <p:cNvPr id="1048925" name="日期占位符 1048924"/>
          <p:cNvSpPr>
            <a:spLocks noGrp="1"/>
          </p:cNvSpPr>
          <p:nvPr>
            <p:ph type="dt" sz="quarter"/>
          </p:nvPr>
        </p:nvSpPr>
        <p:spPr>
          <a:xfrm>
            <a:off x="3857806" y="0"/>
            <a:ext cx="2950982" cy="496724"/>
          </a:xfrm>
          <a:prstGeom prst="rect">
            <a:avLst/>
          </a:prstGeom>
          <a:noFill/>
          <a:ln w="9525">
            <a:noFill/>
          </a:ln>
        </p:spPr>
        <p:txBody>
          <a:bodyPr vert="horz" lIns="91440" tIns="45720" rIns="91440" bIns="45720" anchor="t"/>
          <a:lstStyle/>
          <a:p>
            <a:pPr lvl="0"/>
            <a:endParaRPr/>
          </a:p>
        </p:txBody>
      </p:sp>
      <p:sp>
        <p:nvSpPr>
          <p:cNvPr id="1048926" name="页脚占位符 1048925"/>
          <p:cNvSpPr>
            <a:spLocks noGrp="1"/>
          </p:cNvSpPr>
          <p:nvPr>
            <p:ph type="ftr" sz="quarter"/>
          </p:nvPr>
        </p:nvSpPr>
        <p:spPr>
          <a:xfrm>
            <a:off x="1" y="9433091"/>
            <a:ext cx="2950982" cy="496723"/>
          </a:xfrm>
          <a:prstGeom prst="rect">
            <a:avLst/>
          </a:prstGeom>
          <a:noFill/>
          <a:ln w="9525">
            <a:noFill/>
          </a:ln>
        </p:spPr>
        <p:txBody>
          <a:bodyPr vert="horz" lIns="91440" tIns="45720" rIns="91440" bIns="45720" anchor="b"/>
          <a:lstStyle/>
          <a:p>
            <a:pPr lvl="0"/>
            <a:endParaRPr/>
          </a:p>
        </p:txBody>
      </p:sp>
      <p:sp>
        <p:nvSpPr>
          <p:cNvPr id="1048927" name="灯片编号占位符 1048926"/>
          <p:cNvSpPr>
            <a:spLocks noGrp="1"/>
          </p:cNvSpPr>
          <p:nvPr>
            <p:ph type="sldNum" sz="quarter"/>
          </p:nvPr>
        </p:nvSpPr>
        <p:spPr>
          <a:xfrm>
            <a:off x="3857806" y="9433091"/>
            <a:ext cx="2950982" cy="496723"/>
          </a:xfrm>
          <a:prstGeom prst="rect">
            <a:avLst/>
          </a:prstGeom>
          <a:noFill/>
          <a:ln w="9525">
            <a:noFill/>
          </a:ln>
        </p:spPr>
        <p:txBody>
          <a:bodyPr vert="horz" lIns="91440" tIns="45720" rIns="91440" bIns="45720" anchor="b"/>
          <a:lstStyle/>
          <a:p>
            <a:pPr lvl="0" algn="r"/>
            <a:fld id="{9A0DB2DC-4C9A-4742-B13C-FB6460FD3503}" type="slidenum">
              <a:rPr lang="zh-CN" altLang="en-US" sz="1200" dirty="0">
                <a:solidFill>
                  <a:srgbClr val="A0AE8B"/>
                </a:solidFill>
              </a:rPr>
              <a:t>‹#›</a:t>
            </a:fld>
            <a:endParaRPr lang="zh-CN" altLang="en-US" sz="1200" dirty="0">
              <a:solidFill>
                <a:srgbClr val="A0AE8B"/>
              </a:solidFill>
            </a:endParaRPr>
          </a:p>
        </p:txBody>
      </p:sp>
    </p:spTree>
    <p:extLst>
      <p:ext uri="{BB962C8B-B14F-4D97-AF65-F5344CB8AC3E}">
        <p14:creationId xmlns:p14="http://schemas.microsoft.com/office/powerpoint/2010/main" val="344912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918" name="页眉占位符 1048917"/>
          <p:cNvSpPr>
            <a:spLocks noGrp="1"/>
          </p:cNvSpPr>
          <p:nvPr>
            <p:ph type="hdr" sz="quarter"/>
          </p:nvPr>
        </p:nvSpPr>
        <p:spPr>
          <a:xfrm>
            <a:off x="1" y="0"/>
            <a:ext cx="2950982" cy="496724"/>
          </a:xfrm>
          <a:prstGeom prst="rect">
            <a:avLst/>
          </a:prstGeom>
          <a:noFill/>
          <a:ln w="9525">
            <a:noFill/>
          </a:ln>
        </p:spPr>
        <p:txBody>
          <a:bodyPr vert="horz" lIns="91440" tIns="45720" rIns="91440" bIns="45720" anchor="t"/>
          <a:lstStyle/>
          <a:p>
            <a:pPr lvl="0"/>
            <a:endParaRPr/>
          </a:p>
        </p:txBody>
      </p:sp>
      <p:sp>
        <p:nvSpPr>
          <p:cNvPr id="1048919" name="日期占位符 1048918"/>
          <p:cNvSpPr>
            <a:spLocks noGrp="1"/>
          </p:cNvSpPr>
          <p:nvPr>
            <p:ph type="dt"/>
          </p:nvPr>
        </p:nvSpPr>
        <p:spPr>
          <a:xfrm>
            <a:off x="3857806" y="0"/>
            <a:ext cx="2950982" cy="496724"/>
          </a:xfrm>
          <a:prstGeom prst="rect">
            <a:avLst/>
          </a:prstGeom>
          <a:noFill/>
          <a:ln w="9525">
            <a:noFill/>
          </a:ln>
        </p:spPr>
        <p:txBody>
          <a:bodyPr vert="horz" lIns="91440" tIns="45720" rIns="91440" bIns="45720" anchor="t"/>
          <a:lstStyle/>
          <a:p>
            <a:pPr lvl="0"/>
            <a:endParaRPr/>
          </a:p>
        </p:txBody>
      </p:sp>
      <p:sp>
        <p:nvSpPr>
          <p:cNvPr id="1048920" name="幻灯片图像占位符 1048919"/>
          <p:cNvSpPr>
            <a:spLocks noGrp="1" noRot="1" noChangeAspect="1"/>
          </p:cNvSpPr>
          <p:nvPr>
            <p:ph type="sldImg"/>
          </p:nvPr>
        </p:nvSpPr>
        <p:spPr>
          <a:xfrm>
            <a:off x="920750" y="742950"/>
            <a:ext cx="4968875" cy="3727450"/>
          </a:xfrm>
          <a:prstGeom prst="rect">
            <a:avLst/>
          </a:prstGeom>
          <a:noFill/>
          <a:ln w="9525" cap="flat" cmpd="sng">
            <a:solidFill>
              <a:srgbClr val="000000">
                <a:alpha val="100000"/>
              </a:srgbClr>
            </a:solidFill>
            <a:prstDash val="solid"/>
            <a:miter/>
            <a:headEnd type="none" w="med" len="med"/>
            <a:tailEnd type="none" w="med" len="med"/>
          </a:ln>
        </p:spPr>
        <p:txBody>
          <a:bodyPr vert="horz" lIns="91440" tIns="45720" rIns="91440" bIns="45720" anchor="t"/>
          <a:lstStyle/>
          <a:p>
            <a:pPr lvl="0"/>
            <a:endParaRPr/>
          </a:p>
        </p:txBody>
      </p:sp>
      <p:sp>
        <p:nvSpPr>
          <p:cNvPr id="1048921" name="文本占位符 1048920"/>
          <p:cNvSpPr>
            <a:spLocks noGrp="1"/>
          </p:cNvSpPr>
          <p:nvPr>
            <p:ph type="body" sz="quarter"/>
          </p:nvPr>
        </p:nvSpPr>
        <p:spPr>
          <a:xfrm>
            <a:off x="680662" y="4717712"/>
            <a:ext cx="5448553" cy="4470514"/>
          </a:xfrm>
          <a:prstGeom prst="rect">
            <a:avLst/>
          </a:prstGeom>
          <a:noFill/>
          <a:ln w="9525">
            <a:noFill/>
          </a:ln>
        </p:spPr>
        <p:txBody>
          <a:bodyPr vert="horz" lIns="91440" tIns="45720" rIns="91440" bIns="45720" anchor="t"/>
          <a:lstStyle/>
          <a:p>
            <a:pPr lvl="0"/>
            <a:r>
              <a:rPr lang="zh-CN" altLang="en-US" dirty="0"/>
              <a:t>单击此处编辑母版文本样式</a:t>
            </a:r>
            <a:endParaRPr lang="en-US" altLang="en-US" dirty="0"/>
          </a:p>
          <a:p>
            <a:pPr lvl="1"/>
            <a:r>
              <a:rPr lang="zh-CN" altLang="en-US" dirty="0"/>
              <a:t>第二级</a:t>
            </a:r>
            <a:endParaRPr lang="en-US" altLang="en-US" dirty="0"/>
          </a:p>
          <a:p>
            <a:pPr lvl="2"/>
            <a:r>
              <a:rPr lang="zh-CN" altLang="en-US" dirty="0"/>
              <a:t>第三级</a:t>
            </a:r>
            <a:endParaRPr lang="en-US" altLang="en-US" dirty="0"/>
          </a:p>
          <a:p>
            <a:pPr lvl="3"/>
            <a:r>
              <a:rPr lang="zh-CN" altLang="en-US" dirty="0"/>
              <a:t>第四级</a:t>
            </a:r>
            <a:endParaRPr lang="en-US" altLang="en-US" dirty="0"/>
          </a:p>
          <a:p>
            <a:pPr lvl="4"/>
            <a:r>
              <a:rPr lang="zh-CN" altLang="en-US" dirty="0"/>
              <a:t>第五级</a:t>
            </a:r>
            <a:endParaRPr lang="en-US" altLang="en-US" dirty="0"/>
          </a:p>
        </p:txBody>
      </p:sp>
      <p:sp>
        <p:nvSpPr>
          <p:cNvPr id="1048922" name="页脚占位符 1048921"/>
          <p:cNvSpPr>
            <a:spLocks noGrp="1"/>
          </p:cNvSpPr>
          <p:nvPr>
            <p:ph type="ftr" sz="quarter"/>
          </p:nvPr>
        </p:nvSpPr>
        <p:spPr>
          <a:xfrm>
            <a:off x="1" y="9433091"/>
            <a:ext cx="2950982" cy="496723"/>
          </a:xfrm>
          <a:prstGeom prst="rect">
            <a:avLst/>
          </a:prstGeom>
          <a:noFill/>
          <a:ln w="9525">
            <a:noFill/>
          </a:ln>
        </p:spPr>
        <p:txBody>
          <a:bodyPr vert="horz" lIns="91440" tIns="45720" rIns="91440" bIns="45720" anchor="b"/>
          <a:lstStyle/>
          <a:p>
            <a:pPr lvl="0"/>
            <a:endParaRPr/>
          </a:p>
        </p:txBody>
      </p:sp>
      <p:sp>
        <p:nvSpPr>
          <p:cNvPr id="1048923" name="灯片编号占位符 1048922"/>
          <p:cNvSpPr>
            <a:spLocks noGrp="1"/>
          </p:cNvSpPr>
          <p:nvPr>
            <p:ph type="sldNum" sz="quarter"/>
          </p:nvPr>
        </p:nvSpPr>
        <p:spPr>
          <a:xfrm>
            <a:off x="3857806" y="9433091"/>
            <a:ext cx="2950982" cy="496723"/>
          </a:xfrm>
          <a:prstGeom prst="rect">
            <a:avLst/>
          </a:prstGeom>
          <a:noFill/>
          <a:ln w="9525">
            <a:noFill/>
          </a:ln>
        </p:spPr>
        <p:txBody>
          <a:bodyPr vert="horz" lIns="91440" tIns="45720" rIns="91440" bIns="45720" anchor="b"/>
          <a:lstStyle/>
          <a:p>
            <a:pPr lvl="0" algn="r"/>
            <a:fld id="{9A0DB2DC-4C9A-4742-B13C-FB6460FD3503}" type="slidenum">
              <a:rPr lang="en-US" altLang="zh-CN" sz="1200" b="0" dirty="0">
                <a:ea typeface="宋体" panose="02010600030101010101" pitchFamily="2" charset="-122"/>
              </a:rPr>
              <a:t>‹#›</a:t>
            </a:fld>
            <a:endParaRPr lang="en-US" altLang="zh-CN" sz="1200" b="0" dirty="0">
              <a:ea typeface="宋体" panose="02010600030101010101" pitchFamily="2" charset="-122"/>
            </a:endParaRPr>
          </a:p>
        </p:txBody>
      </p:sp>
    </p:spTree>
    <p:extLst>
      <p:ext uri="{BB962C8B-B14F-4D97-AF65-F5344CB8AC3E}">
        <p14:creationId xmlns:p14="http://schemas.microsoft.com/office/powerpoint/2010/main" val="1103303718"/>
      </p:ext>
    </p:extLst>
  </p:cSld>
  <p:clrMap bg1="lt1" tx1="dk1" bg2="lt2" tx2="dk2" accent1="accent1" accent2="accent2" accent3="accent3" accent4="accent4" accent5="accent5" accent6="accent6" hlink="hlink" folHlink="folHlink"/>
  <p:hf hdr="0" ftr="0" dt="0"/>
  <p:notesStyle>
    <a:lvl1pPr marL="0" lvl="0" indent="0" algn="l" defTabSz="914400" eaLnBrk="1" fontAlgn="base" latinLnBrk="0" hangingPunct="1">
      <a:lnSpc>
        <a:spcPct val="100000"/>
      </a:lnSpc>
      <a:spcBef>
        <a:spcPct val="30000"/>
      </a:spcBef>
      <a:spcAft>
        <a:spcPct val="0"/>
      </a:spcAft>
      <a:buNone/>
      <a:defRPr sz="1200" b="0" i="0" u="none" kern="1200" baseline="0">
        <a:solidFill>
          <a:srgbClr val="67841A"/>
        </a:solidFill>
        <a:latin typeface="Arial" panose="020B0604020202020204" pitchFamily="34" charset="0"/>
        <a:ea typeface="宋体" panose="02010600030101010101" pitchFamily="2" charset="-122"/>
        <a:sym typeface="Arial" panose="020B0604020202020204" pitchFamily="34" charset="0"/>
      </a:defRPr>
    </a:lvl1pPr>
    <a:lvl2pPr marL="457200" lvl="1" indent="0" algn="l" defTabSz="914400" eaLnBrk="1" fontAlgn="base" latinLnBrk="0" hangingPunct="1">
      <a:lnSpc>
        <a:spcPct val="100000"/>
      </a:lnSpc>
      <a:spcBef>
        <a:spcPct val="30000"/>
      </a:spcBef>
      <a:spcAft>
        <a:spcPct val="0"/>
      </a:spcAft>
      <a:buNone/>
      <a:defRPr sz="1200" b="0" i="0" u="none" kern="1200" baseline="0">
        <a:solidFill>
          <a:srgbClr val="67841A"/>
        </a:solidFill>
        <a:latin typeface="Arial" panose="020B0604020202020204" pitchFamily="34" charset="0"/>
        <a:ea typeface="宋体" panose="02010600030101010101" pitchFamily="2" charset="-122"/>
        <a:sym typeface="Arial" panose="020B0604020202020204" pitchFamily="34" charset="0"/>
      </a:defRPr>
    </a:lvl2pPr>
    <a:lvl3pPr marL="914400" lvl="2" indent="0" algn="l" defTabSz="914400" eaLnBrk="1" fontAlgn="base" latinLnBrk="0" hangingPunct="1">
      <a:lnSpc>
        <a:spcPct val="100000"/>
      </a:lnSpc>
      <a:spcBef>
        <a:spcPct val="30000"/>
      </a:spcBef>
      <a:spcAft>
        <a:spcPct val="0"/>
      </a:spcAft>
      <a:buNone/>
      <a:defRPr sz="1200" b="0" i="0" u="none" kern="1200" baseline="0">
        <a:solidFill>
          <a:srgbClr val="67841A"/>
        </a:solidFill>
        <a:latin typeface="Arial" panose="020B0604020202020204" pitchFamily="34" charset="0"/>
        <a:ea typeface="宋体" panose="02010600030101010101" pitchFamily="2" charset="-122"/>
        <a:sym typeface="Arial" panose="020B0604020202020204" pitchFamily="34" charset="0"/>
      </a:defRPr>
    </a:lvl3pPr>
    <a:lvl4pPr marL="1371600" lvl="3" indent="0" algn="l" defTabSz="914400" eaLnBrk="1" fontAlgn="base" latinLnBrk="0" hangingPunct="1">
      <a:lnSpc>
        <a:spcPct val="100000"/>
      </a:lnSpc>
      <a:spcBef>
        <a:spcPct val="30000"/>
      </a:spcBef>
      <a:spcAft>
        <a:spcPct val="0"/>
      </a:spcAft>
      <a:buNone/>
      <a:defRPr sz="1200" b="0" i="0" u="none" kern="1200" baseline="0">
        <a:solidFill>
          <a:srgbClr val="67841A"/>
        </a:solidFill>
        <a:latin typeface="Arial" panose="020B0604020202020204" pitchFamily="34" charset="0"/>
        <a:ea typeface="宋体" panose="02010600030101010101" pitchFamily="2" charset="-122"/>
        <a:sym typeface="Arial" panose="020B0604020202020204" pitchFamily="34" charset="0"/>
      </a:defRPr>
    </a:lvl4pPr>
    <a:lvl5pPr marL="1828800" lvl="4" indent="0" algn="l" defTabSz="914400" eaLnBrk="1" fontAlgn="base" latinLnBrk="0" hangingPunct="1">
      <a:lnSpc>
        <a:spcPct val="100000"/>
      </a:lnSpc>
      <a:spcBef>
        <a:spcPct val="30000"/>
      </a:spcBef>
      <a:spcAft>
        <a:spcPct val="0"/>
      </a:spcAft>
      <a:buNone/>
      <a:defRPr sz="1200" b="0" i="0" u="none" kern="1200" baseline="0">
        <a:solidFill>
          <a:srgbClr val="67841A"/>
        </a:solidFill>
        <a:latin typeface="Arial" panose="020B0604020202020204" pitchFamily="34" charset="0"/>
        <a:ea typeface="宋体" panose="02010600030101010101" pitchFamily="2" charset="-122"/>
        <a:sym typeface="Arial" panose="020B0604020202020204" pitchFamily="34" charset="0"/>
      </a:defRPr>
    </a:lvl5pPr>
    <a:lvl6pPr marL="2286000" lvl="5" indent="0" algn="l" defTabSz="914400" eaLnBrk="1" fontAlgn="base" latinLnBrk="0" hangingPunct="1">
      <a:lnSpc>
        <a:spcPct val="100000"/>
      </a:lnSpc>
      <a:spcBef>
        <a:spcPct val="30000"/>
      </a:spcBef>
      <a:spcAft>
        <a:spcPct val="0"/>
      </a:spcAft>
      <a:buNone/>
      <a:defRPr sz="1200" b="0" i="0" u="none" kern="1200" baseline="0">
        <a:solidFill>
          <a:srgbClr val="67841A"/>
        </a:solidFill>
        <a:latin typeface="Arial" panose="020B0604020202020204" pitchFamily="34" charset="0"/>
        <a:ea typeface="宋体" panose="02010600030101010101" pitchFamily="2" charset="-122"/>
        <a:sym typeface="Arial" panose="020B0604020202020204" pitchFamily="34" charset="0"/>
      </a:defRPr>
    </a:lvl6pPr>
    <a:lvl7pPr marL="2743200" lvl="6" indent="0" algn="l" defTabSz="914400" eaLnBrk="1" fontAlgn="base" latinLnBrk="0" hangingPunct="1">
      <a:lnSpc>
        <a:spcPct val="100000"/>
      </a:lnSpc>
      <a:spcBef>
        <a:spcPct val="30000"/>
      </a:spcBef>
      <a:spcAft>
        <a:spcPct val="0"/>
      </a:spcAft>
      <a:buNone/>
      <a:defRPr sz="1200" b="0" i="0" u="none" kern="1200" baseline="0">
        <a:solidFill>
          <a:srgbClr val="67841A"/>
        </a:solidFill>
        <a:latin typeface="Arial" panose="020B0604020202020204" pitchFamily="34" charset="0"/>
        <a:ea typeface="宋体" panose="02010600030101010101" pitchFamily="2" charset="-122"/>
        <a:sym typeface="Arial" panose="020B0604020202020204" pitchFamily="34" charset="0"/>
      </a:defRPr>
    </a:lvl7pPr>
    <a:lvl8pPr marL="3200400" lvl="7" indent="0" algn="l" defTabSz="914400" eaLnBrk="1" fontAlgn="base" latinLnBrk="0" hangingPunct="1">
      <a:lnSpc>
        <a:spcPct val="100000"/>
      </a:lnSpc>
      <a:spcBef>
        <a:spcPct val="30000"/>
      </a:spcBef>
      <a:spcAft>
        <a:spcPct val="0"/>
      </a:spcAft>
      <a:buNone/>
      <a:defRPr sz="1200" b="0" i="0" u="none" kern="1200" baseline="0">
        <a:solidFill>
          <a:srgbClr val="67841A"/>
        </a:solidFill>
        <a:latin typeface="Arial" panose="020B0604020202020204" pitchFamily="34" charset="0"/>
        <a:ea typeface="宋体" panose="02010600030101010101" pitchFamily="2" charset="-122"/>
        <a:sym typeface="Arial" panose="020B0604020202020204" pitchFamily="34" charset="0"/>
      </a:defRPr>
    </a:lvl8pPr>
    <a:lvl9pPr marL="3657600" lvl="8" indent="0" algn="l" defTabSz="914400" eaLnBrk="1" fontAlgn="base" latinLnBrk="0" hangingPunct="1">
      <a:lnSpc>
        <a:spcPct val="100000"/>
      </a:lnSpc>
      <a:spcBef>
        <a:spcPct val="30000"/>
      </a:spcBef>
      <a:spcAft>
        <a:spcPct val="0"/>
      </a:spcAft>
      <a:buNone/>
      <a:defRPr sz="1200" b="0" i="0" u="none" kern="1200" baseline="0">
        <a:solidFill>
          <a:srgbClr val="67841A"/>
        </a:solidFill>
        <a:latin typeface="Arial" panose="020B0604020202020204" pitchFamily="34" charset="0"/>
        <a:ea typeface="宋体" panose="02010600030101010101" pitchFamily="2" charset="-122"/>
        <a:sym typeface="Arial" panose="020B0604020202020204" pitchFamily="34" charset="0"/>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lvl="0" algn="r"/>
            <a:fld id="{9A0DB2DC-4C9A-4742-B13C-FB6460FD3503}" type="slidenum">
              <a:rPr lang="en-US" altLang="zh-CN" sz="1200" b="0" smtClean="0">
                <a:ea typeface="宋体" panose="02010600030101010101" pitchFamily="2" charset="-122"/>
              </a:rPr>
              <a:t>57</a:t>
            </a:fld>
            <a:endParaRPr lang="en-US" altLang="zh-CN" sz="1200" b="0" dirty="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Footer Placeholder 4"/>
          <p:cNvSpPr>
            <a:spLocks noGrp="1"/>
          </p:cNvSpPr>
          <p:nvPr>
            <p:ph type="ftr" sz="quarter" idx="11"/>
          </p:nvPr>
        </p:nvSpPr>
        <p:spPr/>
        <p:txBody>
          <a:bodyPr/>
          <a:lstStyle/>
          <a:p>
            <a:pPr lvl="0" eaLnBrk="1" latinLnBrk="0" hangingPunct="1">
              <a:lnSpc>
                <a:spcPct val="100000"/>
              </a:lnSpc>
              <a:spcBef>
                <a:spcPct val="0"/>
              </a:spcBef>
              <a:spcAft>
                <a:spcPct val="0"/>
              </a:spcAft>
              <a:buNone/>
            </a:pPr>
            <a:r>
              <a:rPr lang="zh-CN" altLang="en-US" baseline="0" smtClean="0">
                <a:sym typeface="Arial" panose="020B0604020202020204" pitchFamily="34" charset="0"/>
              </a:rPr>
              <a:t>赣州市妇幼保健院                  预防保健科</a:t>
            </a:r>
            <a:endParaRPr lang="en-US" altLang="en-US" dirty="0"/>
          </a:p>
        </p:txBody>
      </p:sp>
      <p:sp>
        <p:nvSpPr>
          <p:cNvPr id="6" name="Slide Number Placeholder 5"/>
          <p:cNvSpPr>
            <a:spLocks noGrp="1"/>
          </p:cNvSpPr>
          <p:nvPr>
            <p:ph type="sldNum" sz="quarter" idx="12"/>
          </p:nvPr>
        </p:nvSpPr>
        <p:spPr/>
        <p:txBody>
          <a:bodyPr/>
          <a:lstStyle/>
          <a:p>
            <a:pPr lvl="0" eaLnBrk="1" latinLnBrk="0" hangingPunct="1">
              <a:lnSpc>
                <a:spcPct val="100000"/>
              </a:lnSpc>
              <a:spcBef>
                <a:spcPct val="0"/>
              </a:spcBef>
              <a:spcAft>
                <a:spcPct val="0"/>
              </a:spcAft>
              <a:buNone/>
            </a:pPr>
            <a:fld id="{9A0DB2DC-4C9A-4742-B13C-FB6460FD3503}" type="slidenum">
              <a:rPr lang="zh-CN" altLang="en-US" baseline="0" smtClean="0">
                <a:sym typeface="Arial" panose="020B0604020202020204" pitchFamily="34" charset="0"/>
              </a:rPr>
              <a:t>‹#›</a:t>
            </a:fld>
            <a:endParaRPr lang="zh-CN" altLang="en-US" baseline="0" dirty="0">
              <a:sym typeface="Arial" panose="020B0604020202020204" pitchFamily="34" charset="0"/>
            </a:endParaRP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zh-CN" altLang="en-US" smtClean="0"/>
              <a:t>单击此处编辑母版标题样式</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Footer Placeholder 4"/>
          <p:cNvSpPr>
            <a:spLocks noGrp="1"/>
          </p:cNvSpPr>
          <p:nvPr>
            <p:ph type="ftr" sz="quarter" idx="11"/>
          </p:nvPr>
        </p:nvSpPr>
        <p:spPr/>
        <p:txBody>
          <a:bodyPr/>
          <a:lstStyle/>
          <a:p>
            <a:pPr lvl="0" eaLnBrk="1" latinLnBrk="0" hangingPunct="1">
              <a:lnSpc>
                <a:spcPct val="100000"/>
              </a:lnSpc>
              <a:spcBef>
                <a:spcPct val="0"/>
              </a:spcBef>
              <a:spcAft>
                <a:spcPct val="0"/>
              </a:spcAft>
              <a:buNone/>
            </a:pPr>
            <a:r>
              <a:rPr lang="zh-CN" altLang="en-US" baseline="0" smtClean="0">
                <a:sym typeface="Arial" panose="020B0604020202020204" pitchFamily="34" charset="0"/>
              </a:rPr>
              <a:t>赣州市妇幼保健院                  预防保健科</a:t>
            </a:r>
            <a:endParaRPr lang="en-US" altLang="en-US" dirty="0"/>
          </a:p>
        </p:txBody>
      </p:sp>
      <p:sp>
        <p:nvSpPr>
          <p:cNvPr id="6" name="Slide Number Placeholder 5"/>
          <p:cNvSpPr>
            <a:spLocks noGrp="1"/>
          </p:cNvSpPr>
          <p:nvPr>
            <p:ph type="sldNum" sz="quarter" idx="12"/>
          </p:nvPr>
        </p:nvSpPr>
        <p:spPr/>
        <p:txBody>
          <a:bodyPr/>
          <a:lstStyle/>
          <a:p>
            <a:pPr lvl="0" eaLnBrk="1" latinLnBrk="0" hangingPunct="1">
              <a:lnSpc>
                <a:spcPct val="100000"/>
              </a:lnSpc>
              <a:spcBef>
                <a:spcPct val="0"/>
              </a:spcBef>
              <a:spcAft>
                <a:spcPct val="0"/>
              </a:spcAft>
              <a:buNone/>
            </a:pPr>
            <a:fld id="{9A0DB2DC-4C9A-4742-B13C-FB6460FD3503}" type="slidenum">
              <a:rPr lang="zh-CN" altLang="en-US" baseline="0" smtClean="0">
                <a:sym typeface="Arial" panose="020B0604020202020204" pitchFamily="34" charset="0"/>
              </a:rPr>
              <a:t>‹#›</a:t>
            </a:fld>
            <a:endParaRPr lang="zh-CN" altLang="en-US" baseline="0" dirty="0">
              <a:sym typeface="Arial" panose="020B0604020202020204" pitchFamily="34" charset="0"/>
            </a:endParaRP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Footer Placeholder 4"/>
          <p:cNvSpPr>
            <a:spLocks noGrp="1"/>
          </p:cNvSpPr>
          <p:nvPr>
            <p:ph type="ftr" sz="quarter" idx="11"/>
          </p:nvPr>
        </p:nvSpPr>
        <p:spPr/>
        <p:txBody>
          <a:bodyPr/>
          <a:lstStyle/>
          <a:p>
            <a:pPr lvl="0" eaLnBrk="1" latinLnBrk="0" hangingPunct="1">
              <a:lnSpc>
                <a:spcPct val="100000"/>
              </a:lnSpc>
              <a:spcBef>
                <a:spcPct val="0"/>
              </a:spcBef>
              <a:spcAft>
                <a:spcPct val="0"/>
              </a:spcAft>
              <a:buNone/>
            </a:pPr>
            <a:r>
              <a:rPr lang="zh-CN" altLang="en-US" baseline="0" smtClean="0">
                <a:sym typeface="Arial" panose="020B0604020202020204" pitchFamily="34" charset="0"/>
              </a:rPr>
              <a:t>赣州市妇幼保健院                  预防保健科</a:t>
            </a:r>
            <a:endParaRPr lang="en-US" altLang="en-US" dirty="0"/>
          </a:p>
        </p:txBody>
      </p:sp>
      <p:sp>
        <p:nvSpPr>
          <p:cNvPr id="6" name="Slide Number Placeholder 5"/>
          <p:cNvSpPr>
            <a:spLocks noGrp="1"/>
          </p:cNvSpPr>
          <p:nvPr>
            <p:ph type="sldNum" sz="quarter" idx="12"/>
          </p:nvPr>
        </p:nvSpPr>
        <p:spPr/>
        <p:txBody>
          <a:bodyPr/>
          <a:lstStyle/>
          <a:p>
            <a:pPr lvl="0" eaLnBrk="1" latinLnBrk="0" hangingPunct="1">
              <a:lnSpc>
                <a:spcPct val="100000"/>
              </a:lnSpc>
              <a:spcBef>
                <a:spcPct val="0"/>
              </a:spcBef>
              <a:spcAft>
                <a:spcPct val="0"/>
              </a:spcAft>
              <a:buNone/>
            </a:pPr>
            <a:fld id="{9A0DB2DC-4C9A-4742-B13C-FB6460FD3503}" type="slidenum">
              <a:rPr lang="zh-CN" altLang="en-US" baseline="0" smtClean="0">
                <a:sym typeface="Arial" panose="020B0604020202020204" pitchFamily="34" charset="0"/>
              </a:rPr>
              <a:t>‹#›</a:t>
            </a:fld>
            <a:endParaRPr lang="zh-CN" altLang="en-US" baseline="0" dirty="0">
              <a:sym typeface="Arial" panose="020B0604020202020204" pitchFamily="34" charset="0"/>
            </a:endParaRPr>
          </a:p>
        </p:txBody>
      </p:sp>
    </p:spTree>
  </p:cSld>
  <p:clrMapOvr>
    <a:masterClrMapping/>
  </p:clrMapOvr>
  <p:timing>
    <p:tnLst>
      <p:par>
        <p:cTn id="1" dur="indefinite" restart="never" nodeType="tmRoot"/>
      </p:par>
    </p:tnLst>
  </p:timing>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Footer Placeholder 4"/>
          <p:cNvSpPr>
            <a:spLocks noGrp="1"/>
          </p:cNvSpPr>
          <p:nvPr>
            <p:ph type="ftr" sz="quarter" idx="11"/>
          </p:nvPr>
        </p:nvSpPr>
        <p:spPr/>
        <p:txBody>
          <a:bodyPr/>
          <a:lstStyle/>
          <a:p>
            <a:pPr lvl="0" eaLnBrk="1" latinLnBrk="0" hangingPunct="1">
              <a:lnSpc>
                <a:spcPct val="100000"/>
              </a:lnSpc>
              <a:spcBef>
                <a:spcPct val="0"/>
              </a:spcBef>
              <a:spcAft>
                <a:spcPct val="0"/>
              </a:spcAft>
              <a:buNone/>
            </a:pPr>
            <a:r>
              <a:rPr lang="zh-CN" altLang="en-US" baseline="0" smtClean="0">
                <a:sym typeface="Arial" panose="020B0604020202020204" pitchFamily="34" charset="0"/>
              </a:rPr>
              <a:t>赣州市妇幼保健院                  预防保健科</a:t>
            </a:r>
            <a:endParaRPr lang="en-US" altLang="en-US" dirty="0"/>
          </a:p>
        </p:txBody>
      </p:sp>
      <p:sp>
        <p:nvSpPr>
          <p:cNvPr id="6" name="Slide Number Placeholder 5"/>
          <p:cNvSpPr>
            <a:spLocks noGrp="1"/>
          </p:cNvSpPr>
          <p:nvPr>
            <p:ph type="sldNum" sz="quarter" idx="12"/>
          </p:nvPr>
        </p:nvSpPr>
        <p:spPr/>
        <p:txBody>
          <a:bodyPr/>
          <a:lstStyle/>
          <a:p>
            <a:pPr lvl="0" eaLnBrk="1" latinLnBrk="0" hangingPunct="1">
              <a:lnSpc>
                <a:spcPct val="100000"/>
              </a:lnSpc>
              <a:spcBef>
                <a:spcPct val="0"/>
              </a:spcBef>
              <a:spcAft>
                <a:spcPct val="0"/>
              </a:spcAft>
              <a:buNone/>
            </a:pPr>
            <a:fld id="{9A0DB2DC-4C9A-4742-B13C-FB6460FD3503}" type="slidenum">
              <a:rPr lang="zh-CN" altLang="en-US" baseline="0" smtClean="0">
                <a:sym typeface="Arial" panose="020B0604020202020204" pitchFamily="34" charset="0"/>
              </a:rPr>
              <a:t>‹#›</a:t>
            </a:fld>
            <a:endParaRPr lang="zh-CN" altLang="en-US" baseline="0" dirty="0">
              <a:sym typeface="Arial" panose="020B0604020202020204" pitchFamily="34" charset="0"/>
            </a:endParaRPr>
          </a:p>
        </p:txBody>
      </p:sp>
      <p:sp>
        <p:nvSpPr>
          <p:cNvPr id="8" name="Title 7"/>
          <p:cNvSpPr>
            <a:spLocks noGrp="1"/>
          </p:cNvSpPr>
          <p:nvPr>
            <p:ph type="title"/>
          </p:nvPr>
        </p:nvSpPr>
        <p:spPr/>
        <p:txBody>
          <a:bodyPr/>
          <a:lstStyle/>
          <a:p>
            <a:r>
              <a:rPr lang="zh-CN" altLang="en-US" smtClean="0"/>
              <a:t>单击此处编辑母版标题样式</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Footer Placeholder 4"/>
          <p:cNvSpPr>
            <a:spLocks noGrp="1"/>
          </p:cNvSpPr>
          <p:nvPr>
            <p:ph type="ftr" sz="quarter" idx="11"/>
          </p:nvPr>
        </p:nvSpPr>
        <p:spPr/>
        <p:txBody>
          <a:bodyPr/>
          <a:lstStyle/>
          <a:p>
            <a:pPr lvl="0" eaLnBrk="1" latinLnBrk="0" hangingPunct="1">
              <a:lnSpc>
                <a:spcPct val="100000"/>
              </a:lnSpc>
              <a:spcBef>
                <a:spcPct val="0"/>
              </a:spcBef>
              <a:spcAft>
                <a:spcPct val="0"/>
              </a:spcAft>
              <a:buNone/>
            </a:pPr>
            <a:r>
              <a:rPr lang="zh-CN" altLang="en-US" baseline="0" smtClean="0">
                <a:sym typeface="Arial" panose="020B0604020202020204" pitchFamily="34" charset="0"/>
              </a:rPr>
              <a:t>赣州市妇幼保健院                  预防保健科</a:t>
            </a:r>
            <a:endParaRPr lang="en-US" altLang="en-US" dirty="0"/>
          </a:p>
        </p:txBody>
      </p:sp>
      <p:sp>
        <p:nvSpPr>
          <p:cNvPr id="6" name="Slide Number Placeholder 5"/>
          <p:cNvSpPr>
            <a:spLocks noGrp="1"/>
          </p:cNvSpPr>
          <p:nvPr>
            <p:ph type="sldNum" sz="quarter" idx="12"/>
          </p:nvPr>
        </p:nvSpPr>
        <p:spPr/>
        <p:txBody>
          <a:bodyPr/>
          <a:lstStyle/>
          <a:p>
            <a:pPr lvl="0" eaLnBrk="1" latinLnBrk="0" hangingPunct="1">
              <a:lnSpc>
                <a:spcPct val="100000"/>
              </a:lnSpc>
              <a:spcBef>
                <a:spcPct val="0"/>
              </a:spcBef>
              <a:spcAft>
                <a:spcPct val="0"/>
              </a:spcAft>
              <a:buNone/>
            </a:pPr>
            <a:fld id="{9A0DB2DC-4C9A-4742-B13C-FB6460FD3503}" type="slidenum">
              <a:rPr lang="zh-CN" altLang="en-US" baseline="0" smtClean="0">
                <a:sym typeface="Arial" panose="020B0604020202020204" pitchFamily="34" charset="0"/>
              </a:rPr>
              <a:t>‹#›</a:t>
            </a:fld>
            <a:endParaRPr lang="zh-CN" altLang="en-US" baseline="0" dirty="0">
              <a:sym typeface="Arial" panose="020B0604020202020204" pitchFamily="34" charset="0"/>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Footer Placeholder 5"/>
          <p:cNvSpPr>
            <a:spLocks noGrp="1"/>
          </p:cNvSpPr>
          <p:nvPr>
            <p:ph type="ftr" sz="quarter" idx="11"/>
          </p:nvPr>
        </p:nvSpPr>
        <p:spPr/>
        <p:txBody>
          <a:bodyPr/>
          <a:lstStyle/>
          <a:p>
            <a:pPr lvl="0" eaLnBrk="1" latinLnBrk="0" hangingPunct="1">
              <a:lnSpc>
                <a:spcPct val="100000"/>
              </a:lnSpc>
              <a:spcBef>
                <a:spcPct val="0"/>
              </a:spcBef>
              <a:spcAft>
                <a:spcPct val="0"/>
              </a:spcAft>
              <a:buNone/>
            </a:pPr>
            <a:r>
              <a:rPr lang="zh-CN" altLang="en-US" baseline="0" smtClean="0">
                <a:sym typeface="Arial" panose="020B0604020202020204" pitchFamily="34" charset="0"/>
              </a:rPr>
              <a:t>赣州市妇幼保健院                  预防保健科</a:t>
            </a:r>
            <a:endParaRPr lang="en-US" altLang="en-US" dirty="0"/>
          </a:p>
        </p:txBody>
      </p:sp>
      <p:sp>
        <p:nvSpPr>
          <p:cNvPr id="7" name="Slide Number Placeholder 6"/>
          <p:cNvSpPr>
            <a:spLocks noGrp="1"/>
          </p:cNvSpPr>
          <p:nvPr>
            <p:ph type="sldNum" sz="quarter" idx="12"/>
          </p:nvPr>
        </p:nvSpPr>
        <p:spPr/>
        <p:txBody>
          <a:bodyPr/>
          <a:lstStyle/>
          <a:p>
            <a:pPr lvl="0" eaLnBrk="1" latinLnBrk="0" hangingPunct="1">
              <a:lnSpc>
                <a:spcPct val="100000"/>
              </a:lnSpc>
              <a:spcBef>
                <a:spcPct val="0"/>
              </a:spcBef>
              <a:spcAft>
                <a:spcPct val="0"/>
              </a:spcAft>
              <a:buNone/>
            </a:pPr>
            <a:fld id="{9A0DB2DC-4C9A-4742-B13C-FB6460FD3503}" type="slidenum">
              <a:rPr lang="zh-CN" altLang="en-US" baseline="0" smtClean="0">
                <a:sym typeface="Arial" panose="020B0604020202020204" pitchFamily="34" charset="0"/>
              </a:rPr>
              <a:t>‹#›</a:t>
            </a:fld>
            <a:endParaRPr lang="zh-CN" altLang="en-US" baseline="0" dirty="0">
              <a:sym typeface="Arial" panose="020B0604020202020204" pitchFamily="34" charset="0"/>
            </a:endParaRPr>
          </a:p>
        </p:txBody>
      </p:sp>
      <p:sp>
        <p:nvSpPr>
          <p:cNvPr id="8" name="Title 7"/>
          <p:cNvSpPr>
            <a:spLocks noGrp="1"/>
          </p:cNvSpPr>
          <p:nvPr>
            <p:ph type="title"/>
          </p:nvPr>
        </p:nvSpPr>
        <p:spPr/>
        <p:txBody>
          <a:bodyPr/>
          <a:lstStyle/>
          <a:p>
            <a:r>
              <a:rPr lang="zh-CN" altLang="en-US" smtClean="0"/>
              <a:t>单击此处编辑母版标题样式</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anose="02040502050405020303" pitchFamily="18" charset="0"/>
              <a:buNone/>
            </a:pPr>
            <a:r>
              <a:rPr lang="zh-CN" altLang="en-US" smtClean="0"/>
              <a:t>单击此处编辑母版文本样式</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lvl="0"/>
            <a:endParaRPr lang="zh-CN" altLang="en-US">
              <a:latin typeface="Arial" panose="020B0604020202020204" pitchFamily="34" charset="0"/>
            </a:endParaRPr>
          </a:p>
        </p:txBody>
      </p:sp>
      <p:sp>
        <p:nvSpPr>
          <p:cNvPr id="8" name="Footer Placeholder 7"/>
          <p:cNvSpPr>
            <a:spLocks noGrp="1"/>
          </p:cNvSpPr>
          <p:nvPr>
            <p:ph type="ftr" sz="quarter" idx="11"/>
          </p:nvPr>
        </p:nvSpPr>
        <p:spPr/>
        <p:txBody>
          <a:bodyPr/>
          <a:lstStyle/>
          <a:p>
            <a:pPr lvl="0" eaLnBrk="1" latinLnBrk="0" hangingPunct="1">
              <a:lnSpc>
                <a:spcPct val="100000"/>
              </a:lnSpc>
              <a:spcBef>
                <a:spcPct val="0"/>
              </a:spcBef>
              <a:spcAft>
                <a:spcPct val="0"/>
              </a:spcAft>
              <a:buNone/>
            </a:pPr>
            <a:r>
              <a:rPr lang="zh-CN" altLang="en-US" baseline="0" smtClean="0">
                <a:sym typeface="Arial" panose="020B0604020202020204" pitchFamily="34" charset="0"/>
              </a:rPr>
              <a:t>赣州市妇幼保健院                  预防保健科</a:t>
            </a:r>
            <a:endParaRPr lang="en-US" altLang="en-US" dirty="0"/>
          </a:p>
        </p:txBody>
      </p:sp>
      <p:sp>
        <p:nvSpPr>
          <p:cNvPr id="9" name="Slide Number Placeholder 8"/>
          <p:cNvSpPr>
            <a:spLocks noGrp="1"/>
          </p:cNvSpPr>
          <p:nvPr>
            <p:ph type="sldNum" sz="quarter" idx="12"/>
          </p:nvPr>
        </p:nvSpPr>
        <p:spPr/>
        <p:txBody>
          <a:bodyPr/>
          <a:lstStyle/>
          <a:p>
            <a:pPr lvl="0" eaLnBrk="1" latinLnBrk="0" hangingPunct="1">
              <a:lnSpc>
                <a:spcPct val="100000"/>
              </a:lnSpc>
              <a:spcBef>
                <a:spcPct val="0"/>
              </a:spcBef>
              <a:spcAft>
                <a:spcPct val="0"/>
              </a:spcAft>
              <a:buNone/>
            </a:pPr>
            <a:fld id="{9A0DB2DC-4C9A-4742-B13C-FB6460FD3503}" type="slidenum">
              <a:rPr lang="zh-CN" altLang="en-US" baseline="0" smtClean="0">
                <a:sym typeface="Arial" panose="020B0604020202020204" pitchFamily="34" charset="0"/>
              </a:rPr>
              <a:t>‹#›</a:t>
            </a:fld>
            <a:endParaRPr lang="zh-CN" altLang="en-US" baseline="0" dirty="0">
              <a:sym typeface="Arial" panose="020B0604020202020204" pitchFamily="34" charset="0"/>
            </a:endParaRPr>
          </a:p>
        </p:txBody>
      </p:sp>
      <p:sp>
        <p:nvSpPr>
          <p:cNvPr id="10" name="Title 9"/>
          <p:cNvSpPr>
            <a:spLocks noGrp="1"/>
          </p:cNvSpPr>
          <p:nvPr>
            <p:ph type="title"/>
          </p:nvPr>
        </p:nvSpPr>
        <p:spPr/>
        <p:txBody>
          <a:bodyPr/>
          <a:lstStyle/>
          <a:p>
            <a:r>
              <a:rPr lang="zh-CN" altLang="en-US" smtClean="0"/>
              <a:t>单击此处编辑母版标题样式</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Footer Placeholder 3"/>
          <p:cNvSpPr>
            <a:spLocks noGrp="1"/>
          </p:cNvSpPr>
          <p:nvPr>
            <p:ph type="ftr" sz="quarter" idx="11"/>
          </p:nvPr>
        </p:nvSpPr>
        <p:spPr/>
        <p:txBody>
          <a:bodyPr/>
          <a:lstStyle/>
          <a:p>
            <a:pPr lvl="0" eaLnBrk="1" latinLnBrk="0" hangingPunct="1">
              <a:lnSpc>
                <a:spcPct val="100000"/>
              </a:lnSpc>
              <a:spcBef>
                <a:spcPct val="0"/>
              </a:spcBef>
              <a:spcAft>
                <a:spcPct val="0"/>
              </a:spcAft>
              <a:buNone/>
            </a:pPr>
            <a:r>
              <a:rPr lang="zh-CN" altLang="en-US" baseline="0" smtClean="0">
                <a:sym typeface="Arial" panose="020B0604020202020204" pitchFamily="34" charset="0"/>
              </a:rPr>
              <a:t>赣州市妇幼保健院                  预防保健科</a:t>
            </a:r>
            <a:endParaRPr lang="en-US" altLang="en-US" dirty="0"/>
          </a:p>
        </p:txBody>
      </p:sp>
      <p:sp>
        <p:nvSpPr>
          <p:cNvPr id="5" name="Slide Number Placeholder 4"/>
          <p:cNvSpPr>
            <a:spLocks noGrp="1"/>
          </p:cNvSpPr>
          <p:nvPr>
            <p:ph type="sldNum" sz="quarter" idx="12"/>
          </p:nvPr>
        </p:nvSpPr>
        <p:spPr/>
        <p:txBody>
          <a:bodyPr/>
          <a:lstStyle/>
          <a:p>
            <a:pPr lvl="0" eaLnBrk="1" latinLnBrk="0" hangingPunct="1">
              <a:lnSpc>
                <a:spcPct val="100000"/>
              </a:lnSpc>
              <a:spcBef>
                <a:spcPct val="0"/>
              </a:spcBef>
              <a:spcAft>
                <a:spcPct val="0"/>
              </a:spcAft>
              <a:buNone/>
            </a:pPr>
            <a:fld id="{9A0DB2DC-4C9A-4742-B13C-FB6460FD3503}" type="slidenum">
              <a:rPr lang="zh-CN" altLang="en-US" baseline="0" smtClean="0">
                <a:sym typeface="Arial" panose="020B0604020202020204" pitchFamily="34" charset="0"/>
              </a:rPr>
              <a:t>‹#›</a:t>
            </a:fld>
            <a:endParaRPr lang="zh-CN" altLang="en-US" baseline="0" dirty="0">
              <a:sym typeface="Arial" panose="020B0604020202020204" pitchFamily="34" charset="0"/>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zh-CN" altLang="en-US">
              <a:latin typeface="Arial" panose="020B0604020202020204" pitchFamily="34" charset="0"/>
            </a:endParaRPr>
          </a:p>
        </p:txBody>
      </p:sp>
      <p:sp>
        <p:nvSpPr>
          <p:cNvPr id="3" name="Footer Placeholder 2"/>
          <p:cNvSpPr>
            <a:spLocks noGrp="1"/>
          </p:cNvSpPr>
          <p:nvPr>
            <p:ph type="ftr" sz="quarter" idx="11"/>
          </p:nvPr>
        </p:nvSpPr>
        <p:spPr/>
        <p:txBody>
          <a:bodyPr/>
          <a:lstStyle/>
          <a:p>
            <a:pPr lvl="0" eaLnBrk="1" latinLnBrk="0" hangingPunct="1">
              <a:lnSpc>
                <a:spcPct val="100000"/>
              </a:lnSpc>
              <a:spcBef>
                <a:spcPct val="0"/>
              </a:spcBef>
              <a:spcAft>
                <a:spcPct val="0"/>
              </a:spcAft>
              <a:buNone/>
            </a:pPr>
            <a:r>
              <a:rPr lang="zh-CN" altLang="en-US" baseline="0" smtClean="0">
                <a:sym typeface="Arial" panose="020B0604020202020204" pitchFamily="34" charset="0"/>
              </a:rPr>
              <a:t>赣州市妇幼保健院                  预防保健科</a:t>
            </a:r>
            <a:endParaRPr lang="en-US" altLang="en-US" dirty="0"/>
          </a:p>
        </p:txBody>
      </p:sp>
      <p:sp>
        <p:nvSpPr>
          <p:cNvPr id="4" name="Slide Number Placeholder 3"/>
          <p:cNvSpPr>
            <a:spLocks noGrp="1"/>
          </p:cNvSpPr>
          <p:nvPr>
            <p:ph type="sldNum" sz="quarter" idx="12"/>
          </p:nvPr>
        </p:nvSpPr>
        <p:spPr/>
        <p:txBody>
          <a:bodyPr/>
          <a:lstStyle/>
          <a:p>
            <a:pPr lvl="0" eaLnBrk="1" latinLnBrk="0" hangingPunct="1">
              <a:lnSpc>
                <a:spcPct val="100000"/>
              </a:lnSpc>
              <a:spcBef>
                <a:spcPct val="0"/>
              </a:spcBef>
              <a:spcAft>
                <a:spcPct val="0"/>
              </a:spcAft>
              <a:buNone/>
            </a:pPr>
            <a:fld id="{9A0DB2DC-4C9A-4742-B13C-FB6460FD3503}" type="slidenum">
              <a:rPr lang="zh-CN" altLang="en-US" baseline="0" smtClean="0">
                <a:sym typeface="Arial" panose="020B0604020202020204" pitchFamily="34" charset="0"/>
              </a:rPr>
              <a:t>‹#›</a:t>
            </a:fld>
            <a:endParaRPr lang="zh-CN" altLang="en-US" baseline="0" dirty="0">
              <a:sym typeface="Arial" panose="020B0604020202020204" pitchFamily="34" charset="0"/>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Footer Placeholder 5"/>
          <p:cNvSpPr>
            <a:spLocks noGrp="1"/>
          </p:cNvSpPr>
          <p:nvPr>
            <p:ph type="ftr" sz="quarter" idx="11"/>
          </p:nvPr>
        </p:nvSpPr>
        <p:spPr/>
        <p:txBody>
          <a:bodyPr/>
          <a:lstStyle/>
          <a:p>
            <a:pPr lvl="0" eaLnBrk="1" latinLnBrk="0" hangingPunct="1">
              <a:lnSpc>
                <a:spcPct val="100000"/>
              </a:lnSpc>
              <a:spcBef>
                <a:spcPct val="0"/>
              </a:spcBef>
              <a:spcAft>
                <a:spcPct val="0"/>
              </a:spcAft>
              <a:buNone/>
            </a:pPr>
            <a:r>
              <a:rPr lang="zh-CN" altLang="en-US" baseline="0" smtClean="0">
                <a:sym typeface="Arial" panose="020B0604020202020204" pitchFamily="34" charset="0"/>
              </a:rPr>
              <a:t>赣州市妇幼保健院                  预防保健科</a:t>
            </a:r>
            <a:endParaRPr lang="en-US" altLang="en-US" dirty="0"/>
          </a:p>
        </p:txBody>
      </p:sp>
      <p:sp>
        <p:nvSpPr>
          <p:cNvPr id="7" name="Slide Number Placeholder 6"/>
          <p:cNvSpPr>
            <a:spLocks noGrp="1"/>
          </p:cNvSpPr>
          <p:nvPr>
            <p:ph type="sldNum" sz="quarter" idx="12"/>
          </p:nvPr>
        </p:nvSpPr>
        <p:spPr/>
        <p:txBody>
          <a:bodyPr/>
          <a:lstStyle/>
          <a:p>
            <a:pPr lvl="0" eaLnBrk="1" latinLnBrk="0" hangingPunct="1">
              <a:lnSpc>
                <a:spcPct val="100000"/>
              </a:lnSpc>
              <a:spcBef>
                <a:spcPct val="0"/>
              </a:spcBef>
              <a:spcAft>
                <a:spcPct val="0"/>
              </a:spcAft>
              <a:buNone/>
            </a:pPr>
            <a:fld id="{9A0DB2DC-4C9A-4742-B13C-FB6460FD3503}" type="slidenum">
              <a:rPr lang="zh-CN" altLang="en-US" baseline="0" smtClean="0">
                <a:sym typeface="Arial" panose="020B0604020202020204" pitchFamily="34" charset="0"/>
              </a:rPr>
              <a:t>‹#›</a:t>
            </a:fld>
            <a:endParaRPr lang="zh-CN" altLang="en-US" baseline="0" dirty="0">
              <a:sym typeface="Arial" panose="020B0604020202020204" pitchFamily="34" charset="0"/>
            </a:endParaRP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anose="02040502050405020303"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Footer Placeholder 5"/>
          <p:cNvSpPr>
            <a:spLocks noGrp="1"/>
          </p:cNvSpPr>
          <p:nvPr>
            <p:ph type="ftr" sz="quarter" idx="11"/>
          </p:nvPr>
        </p:nvSpPr>
        <p:spPr/>
        <p:txBody>
          <a:bodyPr/>
          <a:lstStyle/>
          <a:p>
            <a:pPr lvl="0" eaLnBrk="1" latinLnBrk="0" hangingPunct="1">
              <a:lnSpc>
                <a:spcPct val="100000"/>
              </a:lnSpc>
              <a:spcBef>
                <a:spcPct val="0"/>
              </a:spcBef>
              <a:spcAft>
                <a:spcPct val="0"/>
              </a:spcAft>
              <a:buNone/>
            </a:pPr>
            <a:r>
              <a:rPr lang="zh-CN" altLang="en-US" baseline="0" smtClean="0">
                <a:sym typeface="Arial" panose="020B0604020202020204" pitchFamily="34" charset="0"/>
              </a:rPr>
              <a:t>赣州市妇幼保健院                  预防保健科</a:t>
            </a:r>
            <a:endParaRPr lang="en-US" altLang="en-US" dirty="0"/>
          </a:p>
        </p:txBody>
      </p:sp>
      <p:sp>
        <p:nvSpPr>
          <p:cNvPr id="7" name="Slide Number Placeholder 6"/>
          <p:cNvSpPr>
            <a:spLocks noGrp="1"/>
          </p:cNvSpPr>
          <p:nvPr>
            <p:ph type="sldNum" sz="quarter" idx="12"/>
          </p:nvPr>
        </p:nvSpPr>
        <p:spPr/>
        <p:txBody>
          <a:bodyPr/>
          <a:lstStyle/>
          <a:p>
            <a:pPr lvl="0" eaLnBrk="1" latinLnBrk="0" hangingPunct="1">
              <a:lnSpc>
                <a:spcPct val="100000"/>
              </a:lnSpc>
              <a:spcBef>
                <a:spcPct val="0"/>
              </a:spcBef>
              <a:spcAft>
                <a:spcPct val="0"/>
              </a:spcAft>
              <a:buNone/>
            </a:pPr>
            <a:fld id="{9A0DB2DC-4C9A-4742-B13C-FB6460FD3503}" type="slidenum">
              <a:rPr lang="zh-CN" altLang="en-US" baseline="0" smtClean="0">
                <a:sym typeface="Arial" panose="020B0604020202020204" pitchFamily="34" charset="0"/>
              </a:rPr>
              <a:t>‹#›</a:t>
            </a:fld>
            <a:endParaRPr lang="zh-CN" altLang="en-US" baseline="0" dirty="0">
              <a:sym typeface="Arial" panose="020B0604020202020204" pitchFamily="34" charset="0"/>
            </a:endParaRP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zh-CN" altLang="en-US" smtClean="0"/>
              <a:t>单击此处编辑母版标题样式</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pPr lvl="0"/>
            <a:endParaRPr lang="zh-CN" altLang="en-US">
              <a:latin typeface="Arial" panose="020B0604020202020204" pitchFamily="34" charset="0"/>
            </a:endParaRP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pPr lvl="0" eaLnBrk="1" latinLnBrk="0" hangingPunct="1">
              <a:lnSpc>
                <a:spcPct val="100000"/>
              </a:lnSpc>
              <a:spcBef>
                <a:spcPct val="0"/>
              </a:spcBef>
              <a:spcAft>
                <a:spcPct val="0"/>
              </a:spcAft>
              <a:buNone/>
            </a:pPr>
            <a:r>
              <a:rPr lang="zh-CN" altLang="en-US" baseline="0" smtClean="0">
                <a:sym typeface="Arial" panose="020B0604020202020204" pitchFamily="34" charset="0"/>
              </a:rPr>
              <a:t>赣州市妇幼保健院                  预防保健科</a:t>
            </a:r>
            <a:endParaRPr lang="en-US" altLang="en-US"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pPr lvl="0" eaLnBrk="1" latinLnBrk="0" hangingPunct="1">
              <a:lnSpc>
                <a:spcPct val="100000"/>
              </a:lnSpc>
              <a:spcBef>
                <a:spcPct val="0"/>
              </a:spcBef>
              <a:spcAft>
                <a:spcPct val="0"/>
              </a:spcAft>
              <a:buNone/>
            </a:pPr>
            <a:fld id="{9A0DB2DC-4C9A-4742-B13C-FB6460FD3503}" type="slidenum">
              <a:rPr lang="zh-CN" altLang="en-US" baseline="0" smtClean="0">
                <a:sym typeface="Arial" panose="020B0604020202020204" pitchFamily="34" charset="0"/>
              </a:rPr>
              <a:t>‹#›</a:t>
            </a:fld>
            <a:endParaRPr lang="zh-CN" altLang="en-US" baseline="0" dirty="0">
              <a:sym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marL="320040" indent="-320040" algn="r" defTabSz="914400" rtl="0" eaLnBrk="1" latinLnBrk="0" hangingPunct="1">
        <a:spcBef>
          <a:spcPct val="0"/>
        </a:spcBef>
        <a:buClr>
          <a:schemeClr val="accent6">
            <a:lumMod val="75000"/>
          </a:schemeClr>
        </a:buClr>
        <a:buSzPct val="128000"/>
        <a:buFont typeface="Georgia" panose="02040502050405020303"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anose="02040502050405020303"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anose="02040502050405020303"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anose="02040502050405020303"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anose="02040502050405020303" pitchFamily="18" charset="0"/>
        <a:buChar char="*"/>
        <a:defRPr sz="1600" kern="1200">
          <a:solidFill>
            <a:schemeClr val="tx1">
              <a:lumMod val="75000"/>
              <a:lumOff val="25000"/>
            </a:schemeClr>
          </a:solidFill>
          <a:latin typeface="+mn-lt"/>
          <a:ea typeface="+mn-ea"/>
          <a:cs typeface="+mn-cs"/>
        </a:defRPr>
      </a:lvl4pPr>
      <a:lvl5pPr marL="1390015" indent="-182880" algn="l" defTabSz="914400" rtl="0" eaLnBrk="1" latinLnBrk="0" hangingPunct="1">
        <a:spcBef>
          <a:spcPct val="20000"/>
        </a:spcBef>
        <a:spcAft>
          <a:spcPts val="300"/>
        </a:spcAft>
        <a:buClr>
          <a:schemeClr val="accent6">
            <a:lumMod val="75000"/>
          </a:schemeClr>
        </a:buClr>
        <a:buSzPct val="130000"/>
        <a:buFont typeface="Georgia" panose="02040502050405020303" pitchFamily="18" charset="0"/>
        <a:buChar char="*"/>
        <a:defRPr sz="1400" kern="1200">
          <a:solidFill>
            <a:schemeClr val="tx1">
              <a:lumMod val="75000"/>
              <a:lumOff val="25000"/>
            </a:schemeClr>
          </a:solidFill>
          <a:latin typeface="+mn-lt"/>
          <a:ea typeface="+mn-ea"/>
          <a:cs typeface="+mn-cs"/>
        </a:defRPr>
      </a:lvl5pPr>
      <a:lvl6pPr marL="1664335" indent="-182880" algn="l" defTabSz="914400" rtl="0" eaLnBrk="1" latinLnBrk="0" hangingPunct="1">
        <a:spcBef>
          <a:spcPct val="20000"/>
        </a:spcBef>
        <a:spcAft>
          <a:spcPts val="300"/>
        </a:spcAft>
        <a:buClr>
          <a:schemeClr val="accent6">
            <a:lumMod val="75000"/>
          </a:schemeClr>
        </a:buClr>
        <a:buSzPct val="130000"/>
        <a:buFont typeface="Georgia" panose="02040502050405020303"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anose="02040502050405020303"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anose="02040502050405020303" pitchFamily="18" charset="0"/>
        <a:buChar char="*"/>
        <a:defRPr sz="1400" kern="1200">
          <a:solidFill>
            <a:schemeClr val="tx1">
              <a:lumMod val="75000"/>
              <a:lumOff val="25000"/>
            </a:schemeClr>
          </a:solidFill>
          <a:latin typeface="+mn-lt"/>
          <a:ea typeface="+mn-ea"/>
          <a:cs typeface="+mn-cs"/>
        </a:defRPr>
      </a:lvl8pPr>
      <a:lvl9pPr marL="2587625" indent="-182880" algn="l" defTabSz="914400" rtl="0" eaLnBrk="1" latinLnBrk="0" hangingPunct="1">
        <a:spcBef>
          <a:spcPct val="20000"/>
        </a:spcBef>
        <a:spcAft>
          <a:spcPts val="300"/>
        </a:spcAft>
        <a:buClr>
          <a:schemeClr val="accent6">
            <a:lumMod val="75000"/>
          </a:schemeClr>
        </a:buClr>
        <a:buSzPct val="130000"/>
        <a:buFont typeface="Georgia" panose="02040502050405020303"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5.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tags" Target="../tags/tag16.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8.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ags" Target="../tags/tag19.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tags" Target="../tags/tag20.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7.xml"/><Relationship Id="rId1" Type="http://schemas.openxmlformats.org/officeDocument/2006/relationships/tags" Target="../tags/tag21.xml"/><Relationship Id="rId4" Type="http://schemas.openxmlformats.org/officeDocument/2006/relationships/image" Target="../media/image5.jpeg"/></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7.xml"/><Relationship Id="rId1" Type="http://schemas.openxmlformats.org/officeDocument/2006/relationships/tags" Target="../tags/tag22.xml"/></Relationships>
</file>

<file path=ppt/slides/_rels/slide2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7.xml"/><Relationship Id="rId1" Type="http://schemas.openxmlformats.org/officeDocument/2006/relationships/tags" Target="../tags/tag23.xml"/><Relationship Id="rId4" Type="http://schemas.openxmlformats.org/officeDocument/2006/relationships/image" Target="../media/image8.jpeg"/></Relationships>
</file>

<file path=ppt/slides/_rels/slide2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7.xml"/><Relationship Id="rId1" Type="http://schemas.openxmlformats.org/officeDocument/2006/relationships/tags" Target="../tags/tag24.xml"/><Relationship Id="rId4" Type="http://schemas.openxmlformats.org/officeDocument/2006/relationships/image" Target="../media/image10.jpeg"/></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5.xml"/></Relationships>
</file>

<file path=ppt/slides/_rels/slide2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7.xml"/><Relationship Id="rId1" Type="http://schemas.openxmlformats.org/officeDocument/2006/relationships/tags" Target="../tags/tag26.xml"/></Relationships>
</file>

<file path=ppt/slides/_rels/slide2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7.xml"/><Relationship Id="rId1" Type="http://schemas.openxmlformats.org/officeDocument/2006/relationships/tags" Target="../tags/tag27.xml"/><Relationship Id="rId4" Type="http://schemas.openxmlformats.org/officeDocument/2006/relationships/image" Target="../media/image13.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slideLayout" Target="../slideLayouts/slideLayout7.xml"/><Relationship Id="rId1" Type="http://schemas.openxmlformats.org/officeDocument/2006/relationships/tags" Target="../tags/tag29.xml"/><Relationship Id="rId5" Type="http://schemas.openxmlformats.org/officeDocument/2006/relationships/image" Target="../media/image16.jpeg"/><Relationship Id="rId4" Type="http://schemas.openxmlformats.org/officeDocument/2006/relationships/image" Target="../media/image15.jpeg"/></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0.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1.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4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7.xml"/><Relationship Id="rId1" Type="http://schemas.openxmlformats.org/officeDocument/2006/relationships/tags" Target="../tags/tag33.xml"/></Relationships>
</file>

<file path=ppt/slides/_rels/slide4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slideLayout" Target="../slideLayouts/slideLayout7.xml"/><Relationship Id="rId1" Type="http://schemas.openxmlformats.org/officeDocument/2006/relationships/tags" Target="../tags/tag34.xml"/><Relationship Id="rId4" Type="http://schemas.openxmlformats.org/officeDocument/2006/relationships/image" Target="../media/image19.jpeg"/></Relationships>
</file>

<file path=ppt/slides/_rels/slide4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slideLayout" Target="../slideLayouts/slideLayout7.xml"/><Relationship Id="rId1" Type="http://schemas.openxmlformats.org/officeDocument/2006/relationships/tags" Target="../tags/tag35.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6.xml"/></Relationships>
</file>

<file path=ppt/slides/_rels/slide4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slideLayout" Target="../slideLayouts/slideLayout7.xml"/><Relationship Id="rId1" Type="http://schemas.openxmlformats.org/officeDocument/2006/relationships/tags" Target="../tags/tag37.xml"/></Relationships>
</file>

<file path=ppt/slides/_rels/slide45.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slideLayout" Target="../slideLayouts/slideLayout7.xml"/><Relationship Id="rId1" Type="http://schemas.openxmlformats.org/officeDocument/2006/relationships/tags" Target="../tags/tag38.xml"/><Relationship Id="rId5" Type="http://schemas.openxmlformats.org/officeDocument/2006/relationships/image" Target="../media/image24.jpeg"/><Relationship Id="rId4" Type="http://schemas.openxmlformats.org/officeDocument/2006/relationships/image" Target="../media/image23.jpeg"/></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9.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0.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1.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3.xml"/></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slideLayout" Target="../slideLayouts/slideLayout7.xml"/><Relationship Id="rId1" Type="http://schemas.openxmlformats.org/officeDocument/2006/relationships/tags" Target="../tags/tag4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31" name="页脚占位符 1048930"/>
          <p:cNvSpPr>
            <a:spLocks noGrp="1"/>
          </p:cNvSpPr>
          <p:nvPr>
            <p:ph type="ftr" sz="quarter" idx="11"/>
          </p:nvPr>
        </p:nvSpPr>
        <p:spPr>
          <a:xfrm>
            <a:off x="3571868" y="4076700"/>
            <a:ext cx="5286412" cy="1296988"/>
          </a:xfrm>
          <a:prstGeom prst="rect">
            <a:avLst/>
          </a:prstGeom>
        </p:spPr>
        <p:txBody>
          <a:bodyPr vert="horz" lIns="91440" tIns="45720" rIns="91440" bIns="45720" anchor="ctr"/>
          <a:lstStyle>
            <a:lvl1pPr marL="0" lvl="0" indent="0" algn="l" defTabSz="914400" eaLnBrk="1" fontAlgn="base" latinLnBrk="0" hangingPunct="1">
              <a:lnSpc>
                <a:spcPct val="100000"/>
              </a:lnSpc>
              <a:spcBef>
                <a:spcPct val="0"/>
              </a:spcBef>
              <a:spcAft>
                <a:spcPct val="0"/>
              </a:spcAft>
              <a:buNone/>
              <a:defRPr sz="1800" b="1" i="0" u="none" kern="1200" baseline="0">
                <a:solidFill>
                  <a:srgbClr val="000000"/>
                </a:solidFill>
                <a:latin typeface="Arial" panose="020B0604020202020204" pitchFamily="34" charset="0"/>
                <a:ea typeface="黑体" panose="02010600030101010101" pitchFamily="2" charset="-122"/>
                <a:sym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sz="1800" b="1" i="0" u="none" kern="1200" baseline="0">
                <a:solidFill>
                  <a:srgbClr val="000000"/>
                </a:solidFill>
                <a:latin typeface="Arial" panose="020B0604020202020204" pitchFamily="34" charset="0"/>
                <a:ea typeface="黑体" panose="02010600030101010101" pitchFamily="2" charset="-122"/>
                <a:cs typeface="+mn-cs"/>
                <a:sym typeface="Arial" panose="020B0604020202020204" pitchFamily="34" charset="0"/>
              </a:defRPr>
            </a:lvl2pPr>
            <a:lvl3pPr marL="914400" lvl="2" indent="0" algn="l" defTabSz="914400" rtl="0" eaLnBrk="1" fontAlgn="base" latinLnBrk="0" hangingPunct="1">
              <a:lnSpc>
                <a:spcPct val="100000"/>
              </a:lnSpc>
              <a:spcBef>
                <a:spcPct val="0"/>
              </a:spcBef>
              <a:spcAft>
                <a:spcPct val="0"/>
              </a:spcAft>
              <a:buNone/>
              <a:defRPr sz="1800" b="1" i="0" u="none" kern="1200" baseline="0">
                <a:solidFill>
                  <a:srgbClr val="000000"/>
                </a:solidFill>
                <a:latin typeface="Arial" panose="020B0604020202020204" pitchFamily="34" charset="0"/>
                <a:ea typeface="黑体" panose="02010600030101010101" pitchFamily="2" charset="-122"/>
                <a:cs typeface="+mn-cs"/>
                <a:sym typeface="Arial" panose="020B0604020202020204" pitchFamily="34" charset="0"/>
              </a:defRPr>
            </a:lvl3pPr>
            <a:lvl4pPr marL="1371600" lvl="3" indent="0" algn="l" defTabSz="914400" rtl="0" eaLnBrk="1" fontAlgn="base" latinLnBrk="0" hangingPunct="1">
              <a:lnSpc>
                <a:spcPct val="100000"/>
              </a:lnSpc>
              <a:spcBef>
                <a:spcPct val="0"/>
              </a:spcBef>
              <a:spcAft>
                <a:spcPct val="0"/>
              </a:spcAft>
              <a:buNone/>
              <a:defRPr sz="1800" b="1" i="0" u="none" kern="1200" baseline="0">
                <a:solidFill>
                  <a:srgbClr val="000000"/>
                </a:solidFill>
                <a:latin typeface="Arial" panose="020B0604020202020204" pitchFamily="34" charset="0"/>
                <a:ea typeface="黑体" panose="02010600030101010101" pitchFamily="2" charset="-122"/>
                <a:cs typeface="+mn-cs"/>
                <a:sym typeface="Arial" panose="020B0604020202020204" pitchFamily="34" charset="0"/>
              </a:defRPr>
            </a:lvl4pPr>
            <a:lvl5pPr marL="1828800" lvl="4" indent="0" algn="l" defTabSz="914400" rtl="0" eaLnBrk="1" fontAlgn="base" latinLnBrk="0" hangingPunct="1">
              <a:lnSpc>
                <a:spcPct val="100000"/>
              </a:lnSpc>
              <a:spcBef>
                <a:spcPct val="0"/>
              </a:spcBef>
              <a:spcAft>
                <a:spcPct val="0"/>
              </a:spcAft>
              <a:buNone/>
              <a:defRPr sz="1800" b="1" i="0" u="none" kern="1200" baseline="0">
                <a:solidFill>
                  <a:srgbClr val="000000"/>
                </a:solidFill>
                <a:latin typeface="Arial" panose="020B0604020202020204" pitchFamily="34" charset="0"/>
                <a:ea typeface="黑体" panose="02010600030101010101" pitchFamily="2" charset="-122"/>
                <a:cs typeface="+mn-cs"/>
                <a:sym typeface="Arial" panose="020B0604020202020204" pitchFamily="34" charset="0"/>
              </a:defRPr>
            </a:lvl5pPr>
          </a:lstStyle>
          <a:p>
            <a:pPr marL="0" lvl="0" indent="0" algn="ctr" eaLnBrk="1" fontAlgn="base" latinLnBrk="0" hangingPunct="1">
              <a:lnSpc>
                <a:spcPct val="100000"/>
              </a:lnSpc>
              <a:spcBef>
                <a:spcPct val="0"/>
              </a:spcBef>
              <a:spcAft>
                <a:spcPct val="0"/>
              </a:spcAft>
              <a:buNone/>
            </a:pPr>
            <a:r>
              <a:rPr lang="zh-CN" altLang="en-US" sz="2800" i="1" u="none" baseline="0" dirty="0">
                <a:solidFill>
                  <a:srgbClr val="A0AE8B"/>
                </a:solidFill>
                <a:ea typeface="宋体" panose="02010600030101010101" pitchFamily="2" charset="-122"/>
                <a:sym typeface="Arial" panose="020B0604020202020204" pitchFamily="34" charset="0"/>
              </a:rPr>
              <a:t>赣州</a:t>
            </a:r>
            <a:r>
              <a:rPr lang="zh-CN" altLang="en-US" sz="2800" i="1" u="none" baseline="0" dirty="0" smtClean="0">
                <a:solidFill>
                  <a:srgbClr val="A0AE8B"/>
                </a:solidFill>
                <a:ea typeface="宋体" panose="02010600030101010101" pitchFamily="2" charset="-122"/>
                <a:sym typeface="Arial" panose="020B0604020202020204" pitchFamily="34" charset="0"/>
              </a:rPr>
              <a:t>市</a:t>
            </a:r>
            <a:r>
              <a:rPr lang="zh-CN" altLang="en-US" sz="2800" i="1" dirty="0" smtClean="0">
                <a:solidFill>
                  <a:srgbClr val="A0AE8B"/>
                </a:solidFill>
                <a:ea typeface="宋体" panose="02010600030101010101" pitchFamily="2" charset="-122"/>
              </a:rPr>
              <a:t>中医院</a:t>
            </a:r>
            <a:endParaRPr lang="en-US" altLang="zh-CN" sz="2800" i="1" dirty="0" smtClean="0">
              <a:solidFill>
                <a:srgbClr val="A0AE8B"/>
              </a:solidFill>
              <a:ea typeface="宋体" panose="02010600030101010101" pitchFamily="2" charset="-122"/>
            </a:endParaRPr>
          </a:p>
          <a:p>
            <a:pPr marL="0" lvl="0" indent="0" algn="ctr" eaLnBrk="1" fontAlgn="base" latinLnBrk="0" hangingPunct="1">
              <a:lnSpc>
                <a:spcPct val="100000"/>
              </a:lnSpc>
              <a:spcBef>
                <a:spcPct val="0"/>
              </a:spcBef>
              <a:spcAft>
                <a:spcPct val="0"/>
              </a:spcAft>
              <a:buNone/>
            </a:pPr>
            <a:r>
              <a:rPr lang="zh-CN" altLang="en-US" sz="2800" i="1" u="none" baseline="0" dirty="0" smtClean="0">
                <a:solidFill>
                  <a:srgbClr val="A0AE8B"/>
                </a:solidFill>
                <a:ea typeface="宋体" panose="02010600030101010101" pitchFamily="2" charset="-122"/>
                <a:sym typeface="Arial" panose="020B0604020202020204" pitchFamily="34" charset="0"/>
              </a:rPr>
              <a:t>感染管理科 </a:t>
            </a:r>
            <a:r>
              <a:rPr lang="en-US" altLang="zh-CN" sz="2800" i="1" u="none" baseline="0" dirty="0" smtClean="0">
                <a:solidFill>
                  <a:srgbClr val="A0AE8B"/>
                </a:solidFill>
                <a:ea typeface="宋体" panose="02010600030101010101" pitchFamily="2" charset="-122"/>
                <a:sym typeface="Arial" panose="020B0604020202020204" pitchFamily="34" charset="0"/>
              </a:rPr>
              <a:t>/</a:t>
            </a:r>
            <a:r>
              <a:rPr lang="zh-CN" altLang="en-US" sz="2800" i="1" u="none" baseline="0" dirty="0" smtClean="0">
                <a:solidFill>
                  <a:srgbClr val="A0AE8B"/>
                </a:solidFill>
                <a:ea typeface="宋体" panose="02010600030101010101" pitchFamily="2" charset="-122"/>
                <a:sym typeface="Arial" panose="020B0604020202020204" pitchFamily="34" charset="0"/>
              </a:rPr>
              <a:t>公共卫生科</a:t>
            </a:r>
            <a:endParaRPr lang="en-US" altLang="en-US" sz="4000" dirty="0"/>
          </a:p>
        </p:txBody>
      </p:sp>
      <p:sp>
        <p:nvSpPr>
          <p:cNvPr id="1048929" name="文本占位符 1048928"/>
          <p:cNvSpPr>
            <a:spLocks noGrp="1"/>
          </p:cNvSpPr>
          <p:nvPr>
            <p:ph type="body" sz="half" idx="4294967295"/>
          </p:nvPr>
        </p:nvSpPr>
        <p:spPr>
          <a:xfrm>
            <a:off x="785787" y="2000240"/>
            <a:ext cx="7786741" cy="1770073"/>
          </a:xfrm>
          <a:solidFill>
            <a:srgbClr val="FFFFFF"/>
          </a:solidFill>
        </p:spPr>
        <p:txBody>
          <a:bodyPr lIns="91440" tIns="45720" rIns="91440" bIns="45720" anchor="t">
            <a:normAutofit lnSpcReduction="10000"/>
          </a:bodyPr>
          <a:lstStyle>
            <a:lvl1pPr marL="0" lvl="0" indent="0" algn="l" defTabSz="914400" eaLnBrk="1" fontAlgn="base" latinLnBrk="0" hangingPunct="1">
              <a:lnSpc>
                <a:spcPct val="100000"/>
              </a:lnSpc>
              <a:spcBef>
                <a:spcPct val="20000"/>
              </a:spcBef>
              <a:spcAft>
                <a:spcPct val="0"/>
              </a:spcAft>
              <a:buNone/>
              <a:defRPr sz="24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1pPr>
            <a:lvl2pPr marL="457200" lvl="1" indent="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2pPr>
            <a:lvl3pPr marL="1143000" lvl="2"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3pPr>
            <a:lvl4pPr marL="1600200" lvl="3"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4pPr>
            <a:lvl5pPr marL="2057400" lvl="4"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5pPr>
          </a:lstStyle>
          <a:p>
            <a:pPr marL="0" lvl="0" indent="0" algn="ctr" eaLnBrk="1" fontAlgn="base" latinLnBrk="0" hangingPunct="1">
              <a:lnSpc>
                <a:spcPct val="100000"/>
              </a:lnSpc>
              <a:spcBef>
                <a:spcPct val="20000"/>
              </a:spcBef>
              <a:spcAft>
                <a:spcPct val="0"/>
              </a:spcAft>
              <a:buNone/>
            </a:pPr>
            <a:r>
              <a:rPr lang="zh-CN" altLang="en-US" sz="5400" u="none" baseline="0" dirty="0" smtClean="0">
                <a:solidFill>
                  <a:srgbClr val="808080"/>
                </a:solidFill>
                <a:latin typeface="黑体" panose="02010600030101010101" pitchFamily="2" charset="-122"/>
                <a:ea typeface="黑体" panose="02010600030101010101" pitchFamily="2" charset="-122"/>
                <a:sym typeface="Arial" panose="020B0604020202020204" pitchFamily="34" charset="0"/>
              </a:rPr>
              <a:t>传染病</a:t>
            </a:r>
            <a:r>
              <a:rPr lang="zh-CN" altLang="en-US" sz="5400" dirty="0" smtClean="0">
                <a:latin typeface="黑体" panose="02010600030101010101" pitchFamily="2" charset="-122"/>
              </a:rPr>
              <a:t>、死亡、肿瘤</a:t>
            </a:r>
            <a:endParaRPr lang="en-US" altLang="zh-CN" sz="5400" dirty="0" smtClean="0">
              <a:latin typeface="黑体" panose="02010600030101010101" pitchFamily="2" charset="-122"/>
            </a:endParaRPr>
          </a:p>
          <a:p>
            <a:pPr marL="0" lvl="0" indent="0" algn="ctr" eaLnBrk="1" fontAlgn="base" latinLnBrk="0" hangingPunct="1">
              <a:lnSpc>
                <a:spcPct val="100000"/>
              </a:lnSpc>
              <a:spcBef>
                <a:spcPct val="20000"/>
              </a:spcBef>
              <a:spcAft>
                <a:spcPct val="0"/>
              </a:spcAft>
              <a:buNone/>
            </a:pPr>
            <a:r>
              <a:rPr lang="zh-CN" altLang="en-US" sz="5400" u="none" baseline="0" dirty="0" smtClean="0">
                <a:solidFill>
                  <a:srgbClr val="808080"/>
                </a:solidFill>
                <a:latin typeface="黑体" panose="02010600030101010101" pitchFamily="2" charset="-122"/>
                <a:ea typeface="黑体" panose="02010600030101010101" pitchFamily="2" charset="-122"/>
                <a:sym typeface="Arial" panose="020B0604020202020204" pitchFamily="34" charset="0"/>
              </a:rPr>
              <a:t>报告</a:t>
            </a:r>
            <a:r>
              <a:rPr lang="zh-CN" altLang="en-US" sz="5400" u="none" baseline="0" dirty="0">
                <a:solidFill>
                  <a:srgbClr val="808080"/>
                </a:solidFill>
                <a:latin typeface="黑体" panose="02010600030101010101" pitchFamily="2" charset="-122"/>
                <a:ea typeface="黑体" panose="02010600030101010101" pitchFamily="2" charset="-122"/>
                <a:sym typeface="Arial" panose="020B0604020202020204" pitchFamily="34" charset="0"/>
              </a:rPr>
              <a:t>与管理</a:t>
            </a:r>
            <a:endParaRPr lang="en-US" altLang="en-US" dirty="0"/>
          </a:p>
        </p:txBody>
      </p:sp>
    </p:spTree>
    <p:custDataLst>
      <p:tags r:id="rId1"/>
    </p:custDataLst>
  </p:cSld>
  <p:clrMapOvr>
    <a:masterClrMapping/>
  </p:clrMapOvr>
  <p:transition>
    <p:blinds/>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19" name="矩形 1049018"/>
          <p:cNvSpPr/>
          <p:nvPr/>
        </p:nvSpPr>
        <p:spPr>
          <a:xfrm>
            <a:off x="250825" y="3644900"/>
            <a:ext cx="8497888" cy="2230438"/>
          </a:xfrm>
          <a:prstGeom prst="rect">
            <a:avLst/>
          </a:prstGeom>
          <a:noFill/>
          <a:ln w="9525">
            <a:noFill/>
          </a:ln>
        </p:spPr>
        <p:txBody>
          <a:bodyPr vert="horz" lIns="91440" tIns="45720" rIns="91440" bIns="45720" anchor="t">
            <a:spAutoFit/>
          </a:bodyPr>
          <a:lstStyle/>
          <a:p>
            <a:pPr algn="just">
              <a:lnSpc>
                <a:spcPct val="150000"/>
              </a:lnSpc>
              <a:spcBef>
                <a:spcPct val="50000"/>
              </a:spcBef>
              <a:buClr>
                <a:srgbClr val="8FC226"/>
              </a:buClr>
              <a:buNone/>
            </a:pPr>
            <a:r>
              <a:rPr lang="zh-CN" altLang="en-US" sz="2800" baseline="0" dirty="0">
                <a:solidFill>
                  <a:srgbClr val="FF0000"/>
                </a:solidFill>
                <a:latin typeface="Times New Roman" panose="02020603050405020304" pitchFamily="18" charset="0"/>
                <a:ea typeface="宋体" panose="02010600030101010101" pitchFamily="2" charset="-122"/>
                <a:sym typeface="Arial" panose="020B0604020202020204" pitchFamily="34" charset="0"/>
              </a:rPr>
              <a:t>第二十九条 </a:t>
            </a:r>
            <a:endParaRPr lang="en-US" altLang="en-US" dirty="0">
              <a:latin typeface="Arial" panose="020B0604020202020204" pitchFamily="34" charset="0"/>
            </a:endParaRPr>
          </a:p>
          <a:p>
            <a:pPr algn="just">
              <a:lnSpc>
                <a:spcPct val="150000"/>
              </a:lnSpc>
              <a:spcBef>
                <a:spcPct val="50000"/>
              </a:spcBef>
              <a:buClr>
                <a:srgbClr val="8FC226"/>
              </a:buClr>
              <a:buNone/>
            </a:pPr>
            <a:r>
              <a:rPr lang="zh-CN" altLang="en-US" sz="2800" baseline="0" dirty="0">
                <a:solidFill>
                  <a:srgbClr val="FF0000"/>
                </a:solidFill>
                <a:latin typeface="Times New Roman" panose="02020603050405020304" pitchFamily="18" charset="0"/>
                <a:ea typeface="宋体" panose="02010600030101010101" pitchFamily="2" charset="-122"/>
                <a:sym typeface="Arial" panose="020B0604020202020204" pitchFamily="34" charset="0"/>
              </a:rPr>
              <a:t>         医师</a:t>
            </a:r>
            <a:r>
              <a:rPr lang="zh-CN" altLang="en-US" sz="2800" baseline="0" dirty="0">
                <a:solidFill>
                  <a:srgbClr val="67841A"/>
                </a:solidFill>
                <a:latin typeface="Times New Roman" panose="02020603050405020304" pitchFamily="18" charset="0"/>
                <a:ea typeface="宋体" panose="02010600030101010101" pitchFamily="2" charset="-122"/>
                <a:sym typeface="Arial" panose="020B0604020202020204" pitchFamily="34" charset="0"/>
              </a:rPr>
              <a:t>发生医疗事故或者</a:t>
            </a:r>
            <a:r>
              <a:rPr lang="zh-CN" altLang="en-US" sz="2800" baseline="0" dirty="0">
                <a:solidFill>
                  <a:srgbClr val="FF0000"/>
                </a:solidFill>
                <a:latin typeface="Times New Roman" panose="02020603050405020304" pitchFamily="18" charset="0"/>
                <a:ea typeface="宋体" panose="02010600030101010101" pitchFamily="2" charset="-122"/>
                <a:sym typeface="Arial" panose="020B0604020202020204" pitchFamily="34" charset="0"/>
              </a:rPr>
              <a:t>发现传染病疫情</a:t>
            </a:r>
            <a:r>
              <a:rPr lang="zh-CN" altLang="en-US" sz="2800" baseline="0" dirty="0">
                <a:solidFill>
                  <a:srgbClr val="67841A"/>
                </a:solidFill>
                <a:latin typeface="Times New Roman" panose="02020603050405020304" pitchFamily="18" charset="0"/>
                <a:ea typeface="宋体" panose="02010600030101010101" pitchFamily="2" charset="-122"/>
                <a:sym typeface="Arial" panose="020B0604020202020204" pitchFamily="34" charset="0"/>
              </a:rPr>
              <a:t>时，</a:t>
            </a:r>
            <a:r>
              <a:rPr lang="zh-CN" altLang="en-US" sz="2800" baseline="0" dirty="0">
                <a:solidFill>
                  <a:srgbClr val="FF0000"/>
                </a:solidFill>
                <a:latin typeface="Times New Roman" panose="02020603050405020304" pitchFamily="18" charset="0"/>
                <a:ea typeface="宋体" panose="02010600030101010101" pitchFamily="2" charset="-122"/>
                <a:sym typeface="Arial" panose="020B0604020202020204" pitchFamily="34" charset="0"/>
              </a:rPr>
              <a:t>应当依照有关规定及时向所在机构或者卫生行政部门报告</a:t>
            </a:r>
            <a:r>
              <a:rPr lang="zh-CN" altLang="en-US" sz="2800" baseline="0" dirty="0">
                <a:solidFill>
                  <a:srgbClr val="67841A"/>
                </a:solidFill>
                <a:latin typeface="Times New Roman" panose="02020603050405020304" pitchFamily="18" charset="0"/>
                <a:ea typeface="宋体" panose="02010600030101010101" pitchFamily="2" charset="-122"/>
                <a:sym typeface="Arial" panose="020B0604020202020204" pitchFamily="34" charset="0"/>
              </a:rPr>
              <a:t>。</a:t>
            </a:r>
            <a:endParaRPr lang="en-US" altLang="en-US" dirty="0">
              <a:latin typeface="Arial" panose="020B0604020202020204" pitchFamily="34" charset="0"/>
            </a:endParaRPr>
          </a:p>
        </p:txBody>
      </p:sp>
      <p:sp>
        <p:nvSpPr>
          <p:cNvPr id="1049021" name="矩形 1049020"/>
          <p:cNvSpPr/>
          <p:nvPr/>
        </p:nvSpPr>
        <p:spPr>
          <a:xfrm>
            <a:off x="755650" y="381000"/>
            <a:ext cx="8137525" cy="579438"/>
          </a:xfrm>
          <a:prstGeom prst="rect">
            <a:avLst/>
          </a:prstGeom>
          <a:noFill/>
          <a:ln w="9525">
            <a:noFill/>
          </a:ln>
        </p:spPr>
        <p:txBody>
          <a:bodyPr vert="horz" lIns="91440" tIns="45720" rIns="91440" bIns="45720" anchor="t">
            <a:spAutoFit/>
          </a:bodyPr>
          <a:lstStyle/>
          <a:p>
            <a:pPr>
              <a:spcBef>
                <a:spcPct val="50000"/>
              </a:spcBef>
              <a:buNone/>
            </a:pPr>
            <a:r>
              <a:rPr lang="zh-CN" altLang="en-US" sz="3200" baseline="0" dirty="0">
                <a:solidFill>
                  <a:srgbClr val="67841A"/>
                </a:solidFill>
                <a:latin typeface="Arial" panose="020B0604020202020204" pitchFamily="34" charset="0"/>
                <a:ea typeface="宋体" panose="02010600030101010101" pitchFamily="2" charset="-122"/>
                <a:sym typeface="Arial" panose="020B0604020202020204" pitchFamily="34" charset="0"/>
              </a:rPr>
              <a:t>中华人民共和国执业医师法</a:t>
            </a:r>
            <a:r>
              <a:rPr lang="en-US" altLang="zh-CN" sz="3200" baseline="0" dirty="0">
                <a:solidFill>
                  <a:srgbClr val="67841A"/>
                </a:solidFill>
                <a:latin typeface="Arial" panose="020B0604020202020204" pitchFamily="34" charset="0"/>
                <a:ea typeface="宋体" panose="02010600030101010101" pitchFamily="2" charset="-122"/>
                <a:sym typeface="Arial" panose="020B0604020202020204" pitchFamily="34" charset="0"/>
              </a:rPr>
              <a:t>(1999</a:t>
            </a:r>
            <a:r>
              <a:rPr lang="zh-CN" altLang="en-US" sz="3200" baseline="0" dirty="0">
                <a:solidFill>
                  <a:srgbClr val="67841A"/>
                </a:solidFill>
                <a:latin typeface="Arial" panose="020B0604020202020204" pitchFamily="34" charset="0"/>
                <a:ea typeface="宋体" panose="02010600030101010101" pitchFamily="2" charset="-122"/>
                <a:sym typeface="Arial" panose="020B0604020202020204" pitchFamily="34" charset="0"/>
              </a:rPr>
              <a:t>年</a:t>
            </a:r>
            <a:r>
              <a:rPr lang="en-US" altLang="zh-CN" sz="3200" baseline="0" dirty="0">
                <a:solidFill>
                  <a:srgbClr val="67841A"/>
                </a:solidFill>
                <a:latin typeface="Arial" panose="020B0604020202020204" pitchFamily="34" charset="0"/>
                <a:ea typeface="宋体" panose="02010600030101010101" pitchFamily="2" charset="-122"/>
                <a:sym typeface="Arial" panose="020B0604020202020204" pitchFamily="34" charset="0"/>
              </a:rPr>
              <a:t>5</a:t>
            </a:r>
            <a:r>
              <a:rPr lang="zh-CN" altLang="en-US" sz="3200" baseline="0" dirty="0">
                <a:solidFill>
                  <a:srgbClr val="67841A"/>
                </a:solidFill>
                <a:latin typeface="Arial" panose="020B0604020202020204" pitchFamily="34" charset="0"/>
                <a:ea typeface="宋体" panose="02010600030101010101" pitchFamily="2" charset="-122"/>
                <a:sym typeface="Arial" panose="020B0604020202020204" pitchFamily="34" charset="0"/>
              </a:rPr>
              <a:t>月</a:t>
            </a:r>
            <a:r>
              <a:rPr lang="en-US" altLang="zh-CN" sz="3200" baseline="0" dirty="0">
                <a:solidFill>
                  <a:srgbClr val="67841A"/>
                </a:solidFill>
                <a:latin typeface="Arial" panose="020B0604020202020204" pitchFamily="34" charset="0"/>
                <a:ea typeface="宋体" panose="02010600030101010101" pitchFamily="2" charset="-122"/>
                <a:sym typeface="Arial" panose="020B0604020202020204" pitchFamily="34" charset="0"/>
              </a:rPr>
              <a:t>1</a:t>
            </a:r>
            <a:r>
              <a:rPr lang="zh-CN" altLang="en-US" sz="3200" baseline="0" dirty="0">
                <a:solidFill>
                  <a:srgbClr val="67841A"/>
                </a:solidFill>
                <a:latin typeface="Arial" panose="020B0604020202020204" pitchFamily="34" charset="0"/>
                <a:ea typeface="宋体" panose="02010600030101010101" pitchFamily="2" charset="-122"/>
                <a:sym typeface="Arial" panose="020B0604020202020204" pitchFamily="34" charset="0"/>
              </a:rPr>
              <a:t>日</a:t>
            </a:r>
            <a:r>
              <a:rPr lang="en-US" altLang="zh-CN" sz="3200" baseline="0" dirty="0">
                <a:solidFill>
                  <a:srgbClr val="67841A"/>
                </a:solidFill>
                <a:latin typeface="Arial" panose="020B0604020202020204" pitchFamily="34" charset="0"/>
                <a:ea typeface="宋体" panose="02010600030101010101" pitchFamily="2" charset="-122"/>
                <a:sym typeface="Arial" panose="020B0604020202020204" pitchFamily="34" charset="0"/>
              </a:rPr>
              <a:t>)</a:t>
            </a:r>
            <a:endParaRPr lang="en-US" altLang="en-US" dirty="0">
              <a:latin typeface="Arial" panose="020B0604020202020204" pitchFamily="34" charset="0"/>
            </a:endParaRPr>
          </a:p>
        </p:txBody>
      </p:sp>
      <p:sp>
        <p:nvSpPr>
          <p:cNvPr id="1049023" name="矩形 1049022"/>
          <p:cNvSpPr/>
          <p:nvPr/>
        </p:nvSpPr>
        <p:spPr>
          <a:xfrm>
            <a:off x="179388" y="1484313"/>
            <a:ext cx="8785225" cy="1587500"/>
          </a:xfrm>
          <a:prstGeom prst="rect">
            <a:avLst/>
          </a:prstGeom>
          <a:noFill/>
          <a:ln w="9525">
            <a:noFill/>
          </a:ln>
        </p:spPr>
        <p:txBody>
          <a:bodyPr vert="horz" lIns="91440" tIns="45720" rIns="91440" bIns="45720" anchor="t">
            <a:spAutoFit/>
          </a:bodyPr>
          <a:lstStyle/>
          <a:p>
            <a:pPr algn="ctr">
              <a:spcBef>
                <a:spcPct val="50000"/>
              </a:spcBef>
              <a:buNone/>
            </a:pPr>
            <a:r>
              <a:rPr lang="zh-CN" altLang="en-US" sz="2800" baseline="0" dirty="0">
                <a:solidFill>
                  <a:srgbClr val="67841A"/>
                </a:solidFill>
                <a:latin typeface="Arial" panose="020B0604020202020204" pitchFamily="34" charset="0"/>
                <a:ea typeface="宋体" panose="02010600030101010101" pitchFamily="2" charset="-122"/>
                <a:sym typeface="Arial" panose="020B0604020202020204" pitchFamily="34" charset="0"/>
              </a:rPr>
              <a:t>中华人民共和国主席令第</a:t>
            </a:r>
            <a:r>
              <a:rPr lang="en-US" altLang="zh-CN" sz="2800" baseline="0" dirty="0">
                <a:solidFill>
                  <a:srgbClr val="67841A"/>
                </a:solidFill>
                <a:latin typeface="Arial" panose="020B0604020202020204" pitchFamily="34" charset="0"/>
                <a:ea typeface="宋体" panose="02010600030101010101" pitchFamily="2" charset="-122"/>
                <a:sym typeface="Arial" panose="020B0604020202020204" pitchFamily="34" charset="0"/>
              </a:rPr>
              <a:t>5</a:t>
            </a:r>
            <a:r>
              <a:rPr lang="zh-CN" altLang="en-US" sz="2800" baseline="0" dirty="0">
                <a:solidFill>
                  <a:srgbClr val="67841A"/>
                </a:solidFill>
                <a:latin typeface="Arial" panose="020B0604020202020204" pitchFamily="34" charset="0"/>
                <a:ea typeface="宋体" panose="02010600030101010101" pitchFamily="2" charset="-122"/>
                <a:sym typeface="Arial" panose="020B0604020202020204" pitchFamily="34" charset="0"/>
              </a:rPr>
              <a:t>号</a:t>
            </a:r>
            <a:endParaRPr lang="en-US" altLang="en-US" dirty="0">
              <a:latin typeface="Arial" panose="020B0604020202020204" pitchFamily="34" charset="0"/>
            </a:endParaRPr>
          </a:p>
          <a:p>
            <a:pPr>
              <a:spcBef>
                <a:spcPct val="50000"/>
              </a:spcBef>
              <a:buNone/>
            </a:pPr>
            <a:r>
              <a:rPr lang="zh-CN" altLang="en-US" sz="2800" baseline="0" dirty="0">
                <a:solidFill>
                  <a:srgbClr val="67841A"/>
                </a:solidFill>
                <a:latin typeface="Arial" panose="020B0604020202020204" pitchFamily="34" charset="0"/>
                <a:ea typeface="宋体" panose="02010600030101010101" pitchFamily="2" charset="-122"/>
                <a:sym typeface="Arial" panose="020B0604020202020204" pitchFamily="34" charset="0"/>
              </a:rPr>
              <a:t>（</a:t>
            </a:r>
            <a:r>
              <a:rPr lang="en-US" altLang="zh-CN" sz="2800" baseline="0" dirty="0">
                <a:solidFill>
                  <a:srgbClr val="67841A"/>
                </a:solidFill>
                <a:latin typeface="Arial" panose="020B0604020202020204" pitchFamily="34" charset="0"/>
                <a:ea typeface="宋体" panose="02010600030101010101" pitchFamily="2" charset="-122"/>
                <a:sym typeface="Arial" panose="020B0604020202020204" pitchFamily="34" charset="0"/>
              </a:rPr>
              <a:t>1998</a:t>
            </a:r>
            <a:r>
              <a:rPr lang="zh-CN" altLang="en-US" sz="2800" baseline="0" dirty="0">
                <a:solidFill>
                  <a:srgbClr val="67841A"/>
                </a:solidFill>
                <a:latin typeface="Arial" panose="020B0604020202020204" pitchFamily="34" charset="0"/>
                <a:ea typeface="宋体" panose="02010600030101010101" pitchFamily="2" charset="-122"/>
                <a:sym typeface="Arial" panose="020B0604020202020204" pitchFamily="34" charset="0"/>
              </a:rPr>
              <a:t>年</a:t>
            </a:r>
            <a:r>
              <a:rPr lang="en-US" altLang="zh-CN" sz="2800" baseline="0" dirty="0">
                <a:solidFill>
                  <a:srgbClr val="67841A"/>
                </a:solidFill>
                <a:latin typeface="Arial" panose="020B0604020202020204" pitchFamily="34" charset="0"/>
                <a:ea typeface="宋体" panose="02010600030101010101" pitchFamily="2" charset="-122"/>
                <a:sym typeface="Arial" panose="020B0604020202020204" pitchFamily="34" charset="0"/>
              </a:rPr>
              <a:t>6</a:t>
            </a:r>
            <a:r>
              <a:rPr lang="zh-CN" altLang="en-US" sz="2800" baseline="0" dirty="0">
                <a:solidFill>
                  <a:srgbClr val="67841A"/>
                </a:solidFill>
                <a:latin typeface="Arial" panose="020B0604020202020204" pitchFamily="34" charset="0"/>
                <a:ea typeface="宋体" panose="02010600030101010101" pitchFamily="2" charset="-122"/>
                <a:sym typeface="Arial" panose="020B0604020202020204" pitchFamily="34" charset="0"/>
              </a:rPr>
              <a:t>月</a:t>
            </a:r>
            <a:r>
              <a:rPr lang="en-US" altLang="zh-CN" sz="2800" baseline="0" dirty="0">
                <a:solidFill>
                  <a:srgbClr val="67841A"/>
                </a:solidFill>
                <a:latin typeface="Arial" panose="020B0604020202020204" pitchFamily="34" charset="0"/>
                <a:ea typeface="宋体" panose="02010600030101010101" pitchFamily="2" charset="-122"/>
                <a:sym typeface="Arial" panose="020B0604020202020204" pitchFamily="34" charset="0"/>
              </a:rPr>
              <a:t>26</a:t>
            </a:r>
            <a:r>
              <a:rPr lang="zh-CN" altLang="en-US" sz="2800" baseline="0" dirty="0">
                <a:solidFill>
                  <a:srgbClr val="67841A"/>
                </a:solidFill>
                <a:latin typeface="Arial" panose="020B0604020202020204" pitchFamily="34" charset="0"/>
                <a:ea typeface="宋体" panose="02010600030101010101" pitchFamily="2" charset="-122"/>
                <a:sym typeface="Arial" panose="020B0604020202020204" pitchFamily="34" charset="0"/>
              </a:rPr>
              <a:t>日第九届全国人民代表大会常务委员会第三次会议通过）</a:t>
            </a:r>
            <a:endParaRPr lang="en-US" altLang="en-US" dirty="0">
              <a:latin typeface="Arial" panose="020B0604020202020204" pitchFamily="34" charset="0"/>
            </a:endParaRPr>
          </a:p>
        </p:txBody>
      </p:sp>
    </p:spTree>
    <p:custDataLst>
      <p:tags r:id="rId1"/>
    </p:custDataLst>
  </p:cSld>
  <p:clrMapOvr>
    <a:masterClrMapping/>
  </p:clrMapOvr>
  <p:transition>
    <p:blinds/>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31" name="矩形 1049030"/>
          <p:cNvSpPr/>
          <p:nvPr/>
        </p:nvSpPr>
        <p:spPr>
          <a:xfrm>
            <a:off x="322263" y="1125538"/>
            <a:ext cx="8497887" cy="5364162"/>
          </a:xfrm>
          <a:prstGeom prst="rect">
            <a:avLst/>
          </a:prstGeom>
          <a:noFill/>
          <a:ln w="9525">
            <a:noFill/>
          </a:ln>
        </p:spPr>
        <p:txBody>
          <a:bodyPr vert="horz" lIns="91440" tIns="45720" rIns="91440" bIns="45720" anchor="t">
            <a:spAutoFit/>
          </a:bodyPr>
          <a:lstStyle/>
          <a:p>
            <a:pPr algn="just">
              <a:lnSpc>
                <a:spcPct val="150000"/>
              </a:lnSpc>
              <a:spcBef>
                <a:spcPct val="50000"/>
              </a:spcBef>
              <a:buClr>
                <a:srgbClr val="8FC226"/>
              </a:buClr>
              <a:buNone/>
            </a:pPr>
            <a:r>
              <a:rPr lang="zh-CN" altLang="en-US" sz="2800" baseline="0" dirty="0">
                <a:solidFill>
                  <a:srgbClr val="FF0000"/>
                </a:solidFill>
                <a:latin typeface="Times New Roman" panose="02020603050405020304" pitchFamily="18" charset="0"/>
                <a:ea typeface="宋体" panose="02010600030101010101" pitchFamily="2" charset="-122"/>
                <a:sym typeface="Arial" panose="020B0604020202020204" pitchFamily="34" charset="0"/>
              </a:rPr>
              <a:t>第三十七条 </a:t>
            </a:r>
            <a:endParaRPr lang="en-US" altLang="en-US" dirty="0">
              <a:latin typeface="Arial" panose="020B0604020202020204" pitchFamily="34" charset="0"/>
            </a:endParaRPr>
          </a:p>
          <a:p>
            <a:pPr algn="just">
              <a:lnSpc>
                <a:spcPct val="150000"/>
              </a:lnSpc>
              <a:spcBef>
                <a:spcPct val="50000"/>
              </a:spcBef>
              <a:buClr>
                <a:srgbClr val="8FC226"/>
              </a:buClr>
              <a:buNone/>
            </a:pPr>
            <a:r>
              <a:rPr lang="zh-CN" altLang="en-US" sz="2800" baseline="0" dirty="0">
                <a:solidFill>
                  <a:srgbClr val="808080"/>
                </a:solidFill>
                <a:latin typeface="Times New Roman" panose="02020603050405020304" pitchFamily="18" charset="0"/>
                <a:ea typeface="宋体" panose="02010600030101010101" pitchFamily="2" charset="-122"/>
                <a:sym typeface="Arial" panose="020B0604020202020204" pitchFamily="34" charset="0"/>
              </a:rPr>
              <a:t>        </a:t>
            </a:r>
            <a:r>
              <a:rPr lang="zh-CN" altLang="en-US" sz="2800" baseline="0" dirty="0">
                <a:solidFill>
                  <a:srgbClr val="67841A"/>
                </a:solidFill>
                <a:latin typeface="Times New Roman" panose="02020603050405020304" pitchFamily="18" charset="0"/>
                <a:ea typeface="宋体" panose="02010600030101010101" pitchFamily="2" charset="-122"/>
                <a:sym typeface="Arial" panose="020B0604020202020204" pitchFamily="34" charset="0"/>
              </a:rPr>
              <a:t>医师在执业活动中，违反本法规定，有下列行为之一的，由县级以上人民政府卫生行政部门给予</a:t>
            </a:r>
            <a:r>
              <a:rPr lang="zh-CN" altLang="en-US" sz="2800" baseline="0" dirty="0">
                <a:solidFill>
                  <a:srgbClr val="FF0000"/>
                </a:solidFill>
                <a:latin typeface="Times New Roman" panose="02020603050405020304" pitchFamily="18" charset="0"/>
                <a:ea typeface="宋体" panose="02010600030101010101" pitchFamily="2" charset="-122"/>
                <a:sym typeface="Arial" panose="020B0604020202020204" pitchFamily="34" charset="0"/>
              </a:rPr>
              <a:t>警告</a:t>
            </a:r>
            <a:r>
              <a:rPr lang="zh-CN" altLang="en-US" sz="2800" baseline="0" dirty="0">
                <a:solidFill>
                  <a:srgbClr val="67841A"/>
                </a:solidFill>
                <a:latin typeface="Times New Roman" panose="02020603050405020304" pitchFamily="18" charset="0"/>
                <a:ea typeface="宋体" panose="02010600030101010101" pitchFamily="2" charset="-122"/>
                <a:sym typeface="Arial" panose="020B0604020202020204" pitchFamily="34" charset="0"/>
              </a:rPr>
              <a:t>或者</a:t>
            </a:r>
            <a:r>
              <a:rPr lang="zh-CN" altLang="en-US" sz="2800" baseline="0" dirty="0">
                <a:solidFill>
                  <a:srgbClr val="FF0000"/>
                </a:solidFill>
                <a:latin typeface="Times New Roman" panose="02020603050405020304" pitchFamily="18" charset="0"/>
                <a:ea typeface="宋体" panose="02010600030101010101" pitchFamily="2" charset="-122"/>
                <a:sym typeface="Arial" panose="020B0604020202020204" pitchFamily="34" charset="0"/>
              </a:rPr>
              <a:t>责令暂停六个月以上一年以下执业活动</a:t>
            </a:r>
            <a:r>
              <a:rPr lang="zh-CN" altLang="en-US" sz="2800" baseline="0" dirty="0">
                <a:solidFill>
                  <a:srgbClr val="67841A"/>
                </a:solidFill>
                <a:latin typeface="Times New Roman" panose="02020603050405020304" pitchFamily="18" charset="0"/>
                <a:ea typeface="宋体" panose="02010600030101010101" pitchFamily="2" charset="-122"/>
                <a:sym typeface="Arial" panose="020B0604020202020204" pitchFamily="34" charset="0"/>
              </a:rPr>
              <a:t>；情节严重的，</a:t>
            </a:r>
            <a:r>
              <a:rPr lang="zh-CN" altLang="en-US" sz="2800" baseline="0" dirty="0">
                <a:solidFill>
                  <a:srgbClr val="FF0000"/>
                </a:solidFill>
                <a:latin typeface="Times New Roman" panose="02020603050405020304" pitchFamily="18" charset="0"/>
                <a:ea typeface="宋体" panose="02010600030101010101" pitchFamily="2" charset="-122"/>
                <a:sym typeface="Arial" panose="020B0604020202020204" pitchFamily="34" charset="0"/>
              </a:rPr>
              <a:t>吊销其医师执业证书</a:t>
            </a:r>
            <a:r>
              <a:rPr lang="zh-CN" altLang="en-US" sz="2800" baseline="0" dirty="0">
                <a:solidFill>
                  <a:srgbClr val="67841A"/>
                </a:solidFill>
                <a:latin typeface="Times New Roman" panose="02020603050405020304" pitchFamily="18" charset="0"/>
                <a:ea typeface="宋体" panose="02010600030101010101" pitchFamily="2" charset="-122"/>
                <a:sym typeface="Arial" panose="020B0604020202020204" pitchFamily="34" charset="0"/>
              </a:rPr>
              <a:t>；</a:t>
            </a:r>
            <a:r>
              <a:rPr lang="zh-CN" altLang="en-US" sz="2800" baseline="0" dirty="0">
                <a:solidFill>
                  <a:srgbClr val="FF0000"/>
                </a:solidFill>
                <a:latin typeface="Times New Roman" panose="02020603050405020304" pitchFamily="18" charset="0"/>
                <a:ea typeface="宋体" panose="02010600030101010101" pitchFamily="2" charset="-122"/>
                <a:sym typeface="Arial" panose="020B0604020202020204" pitchFamily="34" charset="0"/>
              </a:rPr>
              <a:t>构成犯罪的，依法追究刑事责任： </a:t>
            </a:r>
            <a:endParaRPr lang="en-US" altLang="en-US" dirty="0">
              <a:latin typeface="Arial" panose="020B0604020202020204" pitchFamily="34" charset="0"/>
            </a:endParaRPr>
          </a:p>
          <a:p>
            <a:pPr algn="just">
              <a:lnSpc>
                <a:spcPct val="150000"/>
              </a:lnSpc>
              <a:spcBef>
                <a:spcPct val="50000"/>
              </a:spcBef>
              <a:buClr>
                <a:srgbClr val="8FC226"/>
              </a:buClr>
              <a:buNone/>
            </a:pPr>
            <a:r>
              <a:rPr lang="zh-CN" altLang="en-US" sz="2400" baseline="0" dirty="0">
                <a:solidFill>
                  <a:srgbClr val="67841A"/>
                </a:solidFill>
                <a:latin typeface="Arial" panose="020B0604020202020204" pitchFamily="34" charset="0"/>
                <a:ea typeface="宋体" panose="02010600030101010101" pitchFamily="2" charset="-122"/>
                <a:sym typeface="Arial" panose="020B0604020202020204" pitchFamily="34" charset="0"/>
              </a:rPr>
              <a:t>（十二）发生医疗事故或者</a:t>
            </a:r>
            <a:r>
              <a:rPr lang="zh-CN" altLang="en-US" sz="2400" baseline="0" dirty="0">
                <a:solidFill>
                  <a:srgbClr val="FF0000"/>
                </a:solidFill>
                <a:latin typeface="Arial" panose="020B0604020202020204" pitchFamily="34" charset="0"/>
                <a:ea typeface="宋体" panose="02010600030101010101" pitchFamily="2" charset="-122"/>
                <a:sym typeface="Arial" panose="020B0604020202020204" pitchFamily="34" charset="0"/>
              </a:rPr>
              <a:t>发现传染病疫情</a:t>
            </a:r>
            <a:r>
              <a:rPr lang="zh-CN" altLang="en-US" sz="2400" baseline="0" dirty="0">
                <a:solidFill>
                  <a:srgbClr val="67841A"/>
                </a:solidFill>
                <a:latin typeface="Arial" panose="020B0604020202020204" pitchFamily="34" charset="0"/>
                <a:ea typeface="宋体" panose="02010600030101010101" pitchFamily="2" charset="-122"/>
                <a:sym typeface="Arial" panose="020B0604020202020204" pitchFamily="34" charset="0"/>
              </a:rPr>
              <a:t>，患者涉嫌伤害事件或者非正常死亡，</a:t>
            </a:r>
            <a:r>
              <a:rPr lang="zh-CN" altLang="en-US" sz="2400" baseline="0" dirty="0">
                <a:solidFill>
                  <a:srgbClr val="FF0000"/>
                </a:solidFill>
                <a:latin typeface="Arial" panose="020B0604020202020204" pitchFamily="34" charset="0"/>
                <a:ea typeface="宋体" panose="02010600030101010101" pitchFamily="2" charset="-122"/>
                <a:sym typeface="Arial" panose="020B0604020202020204" pitchFamily="34" charset="0"/>
              </a:rPr>
              <a:t>不按照规定报告的</a:t>
            </a:r>
            <a:r>
              <a:rPr lang="zh-CN" altLang="en-US" sz="2400" baseline="0" dirty="0">
                <a:solidFill>
                  <a:srgbClr val="67841A"/>
                </a:solidFill>
                <a:latin typeface="Arial" panose="020B0604020202020204" pitchFamily="34" charset="0"/>
                <a:ea typeface="宋体" panose="02010600030101010101" pitchFamily="2" charset="-122"/>
                <a:sym typeface="Arial" panose="020B0604020202020204" pitchFamily="34" charset="0"/>
              </a:rPr>
              <a:t>。</a:t>
            </a:r>
            <a:r>
              <a:rPr lang="zh-CN" altLang="en-US" sz="2400" b="0" baseline="0" dirty="0">
                <a:solidFill>
                  <a:srgbClr val="3366FF"/>
                </a:solidFill>
                <a:latin typeface="Arial" panose="020B0604020202020204" pitchFamily="34" charset="0"/>
                <a:ea typeface="宋体" panose="02010600030101010101" pitchFamily="2" charset="-122"/>
                <a:sym typeface="Arial" panose="020B0604020202020204" pitchFamily="34" charset="0"/>
              </a:rPr>
              <a:t> </a:t>
            </a:r>
            <a:endParaRPr lang="en-US" altLang="en-US" dirty="0">
              <a:latin typeface="Arial" panose="020B0604020202020204" pitchFamily="34" charset="0"/>
            </a:endParaRPr>
          </a:p>
        </p:txBody>
      </p:sp>
      <p:sp>
        <p:nvSpPr>
          <p:cNvPr id="1049033" name="矩形 1049032"/>
          <p:cNvSpPr/>
          <p:nvPr/>
        </p:nvSpPr>
        <p:spPr>
          <a:xfrm>
            <a:off x="755650" y="381000"/>
            <a:ext cx="8137525" cy="579438"/>
          </a:xfrm>
          <a:prstGeom prst="rect">
            <a:avLst/>
          </a:prstGeom>
          <a:noFill/>
          <a:ln w="9525">
            <a:noFill/>
          </a:ln>
        </p:spPr>
        <p:txBody>
          <a:bodyPr vert="horz" lIns="91440" tIns="45720" rIns="91440" bIns="45720" anchor="t">
            <a:spAutoFit/>
          </a:bodyPr>
          <a:lstStyle/>
          <a:p>
            <a:pPr>
              <a:spcBef>
                <a:spcPct val="50000"/>
              </a:spcBef>
              <a:buNone/>
            </a:pPr>
            <a:r>
              <a:rPr lang="zh-CN" altLang="en-US" sz="3200" baseline="0" dirty="0">
                <a:solidFill>
                  <a:srgbClr val="67841A"/>
                </a:solidFill>
                <a:latin typeface="Arial" panose="020B0604020202020204" pitchFamily="34" charset="0"/>
                <a:ea typeface="宋体" panose="02010600030101010101" pitchFamily="2" charset="-122"/>
                <a:sym typeface="Arial" panose="020B0604020202020204" pitchFamily="34" charset="0"/>
              </a:rPr>
              <a:t>中华人民共和国执业医师法</a:t>
            </a:r>
            <a:r>
              <a:rPr lang="en-US" altLang="zh-CN" sz="3200" baseline="0" dirty="0">
                <a:solidFill>
                  <a:srgbClr val="67841A"/>
                </a:solidFill>
                <a:latin typeface="Arial" panose="020B0604020202020204" pitchFamily="34" charset="0"/>
                <a:ea typeface="宋体" panose="02010600030101010101" pitchFamily="2" charset="-122"/>
                <a:sym typeface="Arial" panose="020B0604020202020204" pitchFamily="34" charset="0"/>
              </a:rPr>
              <a:t>(1999</a:t>
            </a:r>
            <a:r>
              <a:rPr lang="zh-CN" altLang="en-US" sz="3200" baseline="0" dirty="0">
                <a:solidFill>
                  <a:srgbClr val="67841A"/>
                </a:solidFill>
                <a:latin typeface="Arial" panose="020B0604020202020204" pitchFamily="34" charset="0"/>
                <a:ea typeface="宋体" panose="02010600030101010101" pitchFamily="2" charset="-122"/>
                <a:sym typeface="Arial" panose="020B0604020202020204" pitchFamily="34" charset="0"/>
              </a:rPr>
              <a:t>年</a:t>
            </a:r>
            <a:r>
              <a:rPr lang="en-US" altLang="zh-CN" sz="3200" baseline="0" dirty="0">
                <a:solidFill>
                  <a:srgbClr val="67841A"/>
                </a:solidFill>
                <a:latin typeface="Arial" panose="020B0604020202020204" pitchFamily="34" charset="0"/>
                <a:ea typeface="宋体" panose="02010600030101010101" pitchFamily="2" charset="-122"/>
                <a:sym typeface="Arial" panose="020B0604020202020204" pitchFamily="34" charset="0"/>
              </a:rPr>
              <a:t>5</a:t>
            </a:r>
            <a:r>
              <a:rPr lang="zh-CN" altLang="en-US" sz="3200" baseline="0" dirty="0">
                <a:solidFill>
                  <a:srgbClr val="67841A"/>
                </a:solidFill>
                <a:latin typeface="Arial" panose="020B0604020202020204" pitchFamily="34" charset="0"/>
                <a:ea typeface="宋体" panose="02010600030101010101" pitchFamily="2" charset="-122"/>
                <a:sym typeface="Arial" panose="020B0604020202020204" pitchFamily="34" charset="0"/>
              </a:rPr>
              <a:t>月</a:t>
            </a:r>
            <a:r>
              <a:rPr lang="en-US" altLang="zh-CN" sz="3200" baseline="0" dirty="0">
                <a:solidFill>
                  <a:srgbClr val="67841A"/>
                </a:solidFill>
                <a:latin typeface="Arial" panose="020B0604020202020204" pitchFamily="34" charset="0"/>
                <a:ea typeface="宋体" panose="02010600030101010101" pitchFamily="2" charset="-122"/>
                <a:sym typeface="Arial" panose="020B0604020202020204" pitchFamily="34" charset="0"/>
              </a:rPr>
              <a:t>1</a:t>
            </a:r>
            <a:r>
              <a:rPr lang="zh-CN" altLang="en-US" sz="3200" baseline="0" dirty="0">
                <a:solidFill>
                  <a:srgbClr val="67841A"/>
                </a:solidFill>
                <a:latin typeface="Arial" panose="020B0604020202020204" pitchFamily="34" charset="0"/>
                <a:ea typeface="宋体" panose="02010600030101010101" pitchFamily="2" charset="-122"/>
                <a:sym typeface="Arial" panose="020B0604020202020204" pitchFamily="34" charset="0"/>
              </a:rPr>
              <a:t>日</a:t>
            </a:r>
            <a:r>
              <a:rPr lang="en-US" altLang="zh-CN" sz="3200" baseline="0" dirty="0">
                <a:solidFill>
                  <a:srgbClr val="67841A"/>
                </a:solidFill>
                <a:latin typeface="Arial" panose="020B0604020202020204" pitchFamily="34" charset="0"/>
                <a:ea typeface="宋体" panose="02010600030101010101" pitchFamily="2" charset="-122"/>
                <a:sym typeface="Arial" panose="020B0604020202020204" pitchFamily="34" charset="0"/>
              </a:rPr>
              <a:t>)</a:t>
            </a:r>
            <a:endParaRPr lang="en-US" altLang="en-US" dirty="0">
              <a:latin typeface="Arial" panose="020B0604020202020204" pitchFamily="34" charset="0"/>
            </a:endParaRPr>
          </a:p>
        </p:txBody>
      </p:sp>
      <p:sp>
        <p:nvSpPr>
          <p:cNvPr id="1049035" name="动作按钮: 上一张 1049034"/>
          <p:cNvSpPr/>
          <p:nvPr/>
        </p:nvSpPr>
        <p:spPr>
          <a:xfrm>
            <a:off x="8316913" y="6164263"/>
            <a:ext cx="574675" cy="504825"/>
          </a:xfrm>
          <a:prstGeom prst="actionButtonReturn">
            <a:avLst/>
          </a:prstGeom>
          <a:solidFill>
            <a:srgbClr val="FFFFFF"/>
          </a:solidFill>
          <a:ln w="9525">
            <a:noFill/>
          </a:ln>
        </p:spPr>
        <p:txBody>
          <a:bodyPr vert="horz" lIns="91440" tIns="45720" rIns="91440" bIns="45720" anchor="t"/>
          <a:lstStyle/>
          <a:p>
            <a:endParaRPr>
              <a:latin typeface="Arial" panose="020B0604020202020204" pitchFamily="34" charset="0"/>
            </a:endParaRPr>
          </a:p>
        </p:txBody>
      </p:sp>
    </p:spTree>
    <p:custDataLst>
      <p:tags r:id="rId1"/>
    </p:custDataLst>
  </p:cSld>
  <p:clrMapOvr>
    <a:masterClrMapping/>
  </p:clrMapOvr>
  <p:transition>
    <p:blinds/>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43" name="标题 1049042"/>
          <p:cNvSpPr>
            <a:spLocks noGrp="1"/>
          </p:cNvSpPr>
          <p:nvPr>
            <p:ph type="title" idx="4294967295"/>
          </p:nvPr>
        </p:nvSpPr>
        <p:spPr>
          <a:xfrm>
            <a:off x="0" y="422275"/>
            <a:ext cx="6070600" cy="790575"/>
          </a:xfrm>
        </p:spPr>
        <p:txBody>
          <a:bodyPr lIns="91440" tIns="45720" rIns="91440" bIns="45720" anchor="ctr">
            <a:normAutofit fontScale="90000"/>
          </a:bodyPr>
          <a:lstStyle/>
          <a:p>
            <a:pPr>
              <a:buNone/>
            </a:pPr>
            <a:r>
              <a:rPr lang="en-US" altLang="en-US" dirty="0"/>
              <a:t/>
            </a:r>
            <a:br>
              <a:rPr lang="en-US" altLang="en-US" dirty="0"/>
            </a:br>
            <a:r>
              <a:rPr lang="en-US" altLang="en-US" dirty="0"/>
              <a:t/>
            </a:r>
            <a:br>
              <a:rPr lang="en-US" altLang="en-US" dirty="0"/>
            </a:br>
            <a:endParaRPr lang="zh-CN" altLang="en-US" sz="2900" baseline="0" dirty="0">
              <a:latin typeface="Arial" panose="020B0604020202020204" pitchFamily="34" charset="0"/>
              <a:ea typeface="黑体" panose="02010600030101010101" pitchFamily="2" charset="-122"/>
              <a:sym typeface="Arial" panose="020B0604020202020204" pitchFamily="34" charset="0"/>
            </a:endParaRPr>
          </a:p>
        </p:txBody>
      </p:sp>
      <p:sp>
        <p:nvSpPr>
          <p:cNvPr id="1049045" name="内容占位符 1049044"/>
          <p:cNvSpPr>
            <a:spLocks noGrp="1"/>
          </p:cNvSpPr>
          <p:nvPr>
            <p:ph idx="4294967295"/>
          </p:nvPr>
        </p:nvSpPr>
        <p:spPr>
          <a:xfrm>
            <a:off x="1835696" y="1628800"/>
            <a:ext cx="6878588" cy="4430713"/>
          </a:xfrm>
          <a:prstGeom prst="rect">
            <a:avLst/>
          </a:prstGeom>
          <a:noFill/>
          <a:ln w="9525">
            <a:noFill/>
          </a:ln>
        </p:spPr>
        <p:txBody>
          <a:bodyPr vert="horz" lIns="91440" tIns="45720" rIns="91440" bIns="45720" anchor="t"/>
          <a:lstStyle>
            <a:lvl1pPr marL="0" lvl="0" indent="0" algn="l" defTabSz="914400" eaLnBrk="1" fontAlgn="base" latinLnBrk="0" hangingPunct="1">
              <a:lnSpc>
                <a:spcPct val="100000"/>
              </a:lnSpc>
              <a:spcBef>
                <a:spcPct val="20000"/>
              </a:spcBef>
              <a:spcAft>
                <a:spcPct val="0"/>
              </a:spcAft>
              <a:buNone/>
              <a:defRPr sz="24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1pPr>
            <a:lvl2pPr marL="457200" lvl="1" indent="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2pPr>
            <a:lvl3pPr marL="1143000" lvl="2"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3pPr>
            <a:lvl4pPr marL="1600200" lvl="3"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4pPr>
            <a:lvl5pPr marL="2057400" lvl="4"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5pPr>
          </a:lstStyle>
          <a:p>
            <a:pPr marL="0" lvl="0" indent="0" algn="l" eaLnBrk="1" fontAlgn="base" latinLnBrk="0" hangingPunct="1">
              <a:lnSpc>
                <a:spcPct val="100000"/>
              </a:lnSpc>
              <a:spcBef>
                <a:spcPct val="20000"/>
              </a:spcBef>
              <a:spcAft>
                <a:spcPct val="0"/>
              </a:spcAft>
              <a:buNone/>
            </a:pPr>
            <a:endParaRPr lang="zh-CN" altLang="en-US" u="none" baseline="0" dirty="0">
              <a:solidFill>
                <a:srgbClr val="808080"/>
              </a:solidFill>
              <a:latin typeface="Arial" panose="020B0604020202020204" pitchFamily="34" charset="0"/>
              <a:ea typeface="黑体" panose="02010600030101010101" pitchFamily="2" charset="-122"/>
              <a:sym typeface="黑体" panose="02010600030101010101" pitchFamily="2" charset="-122"/>
            </a:endParaRPr>
          </a:p>
          <a:p>
            <a:pPr marL="0" lvl="0" indent="0" algn="l" eaLnBrk="1" fontAlgn="base" latinLnBrk="0" hangingPunct="1">
              <a:lnSpc>
                <a:spcPct val="100000"/>
              </a:lnSpc>
              <a:spcBef>
                <a:spcPct val="20000"/>
              </a:spcBef>
              <a:spcAft>
                <a:spcPct val="0"/>
              </a:spcAft>
              <a:buNone/>
            </a:pPr>
            <a:endParaRPr lang="zh-CN" altLang="en-US" u="none" baseline="0" dirty="0">
              <a:solidFill>
                <a:srgbClr val="808080"/>
              </a:solidFill>
              <a:latin typeface="Arial" panose="020B0604020202020204" pitchFamily="34" charset="0"/>
              <a:ea typeface="黑体" panose="02010600030101010101" pitchFamily="2" charset="-122"/>
              <a:sym typeface="黑体" panose="02010600030101010101" pitchFamily="2" charset="-122"/>
            </a:endParaRPr>
          </a:p>
          <a:p>
            <a:pPr marL="0" lvl="0" indent="0" algn="l" eaLnBrk="1" fontAlgn="base" latinLnBrk="0" hangingPunct="1">
              <a:lnSpc>
                <a:spcPct val="100000"/>
              </a:lnSpc>
              <a:spcBef>
                <a:spcPct val="20000"/>
              </a:spcBef>
              <a:spcAft>
                <a:spcPct val="0"/>
              </a:spcAft>
              <a:buNone/>
            </a:pPr>
            <a:r>
              <a:rPr lang="zh-CN" altLang="en-US" sz="4800" b="1" u="none" baseline="0" dirty="0">
                <a:solidFill>
                  <a:srgbClr val="67841A"/>
                </a:solidFill>
                <a:effectLst>
                  <a:outerShdw blurRad="38100" dist="38100" dir="2700000">
                    <a:srgbClr val="000000"/>
                  </a:outerShdw>
                </a:effectLst>
                <a:latin typeface="Arial" panose="020B0604020202020204" pitchFamily="34" charset="0"/>
                <a:ea typeface="黑体" panose="02010600030101010101" pitchFamily="2" charset="-122"/>
                <a:sym typeface="黑体" panose="02010600030101010101" pitchFamily="2" charset="-122"/>
              </a:rPr>
              <a:t>二、传染病及报告时限</a:t>
            </a:r>
            <a:endParaRPr lang="en-US" altLang="en-US" dirty="0"/>
          </a:p>
        </p:txBody>
      </p:sp>
    </p:spTree>
    <p:custDataLst>
      <p:tags r:id="rId1"/>
    </p:custDataLst>
  </p:cSld>
  <p:clrMapOvr>
    <a:masterClrMapping/>
  </p:clrMapOvr>
  <p:transition>
    <p:blinds/>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49" name="标题 1049048"/>
          <p:cNvSpPr>
            <a:spLocks noGrp="1"/>
          </p:cNvSpPr>
          <p:nvPr>
            <p:ph type="title" idx="4294967295"/>
          </p:nvPr>
        </p:nvSpPr>
        <p:spPr>
          <a:xfrm>
            <a:off x="323528" y="404664"/>
            <a:ext cx="6070600" cy="790575"/>
          </a:xfrm>
        </p:spPr>
        <p:txBody>
          <a:bodyPr lIns="91440" tIns="45720" rIns="91440" bIns="45720" anchor="ctr"/>
          <a:lstStyle/>
          <a:p>
            <a:pPr>
              <a:buNone/>
            </a:pPr>
            <a:r>
              <a:rPr lang="zh-CN" altLang="en-US" sz="4300" baseline="0" dirty="0">
                <a:latin typeface="Arial" panose="020B0604020202020204" pitchFamily="34" charset="0"/>
                <a:ea typeface="黑体" panose="02010600030101010101" pitchFamily="2" charset="-122"/>
                <a:sym typeface="Arial" panose="020B0604020202020204" pitchFamily="34" charset="0"/>
              </a:rPr>
              <a:t>法定传染病</a:t>
            </a:r>
            <a:endParaRPr lang="en-US" altLang="en-US" dirty="0"/>
          </a:p>
        </p:txBody>
      </p:sp>
      <p:sp>
        <p:nvSpPr>
          <p:cNvPr id="1049051" name="内容占位符 1049050"/>
          <p:cNvSpPr>
            <a:spLocks noGrp="1"/>
          </p:cNvSpPr>
          <p:nvPr>
            <p:ph idx="4294967295"/>
          </p:nvPr>
        </p:nvSpPr>
        <p:spPr>
          <a:xfrm>
            <a:off x="539552" y="1484784"/>
            <a:ext cx="7886700" cy="4432300"/>
          </a:xfrm>
          <a:prstGeom prst="rect">
            <a:avLst/>
          </a:prstGeom>
          <a:noFill/>
          <a:ln w="9525">
            <a:noFill/>
          </a:ln>
        </p:spPr>
        <p:txBody>
          <a:bodyPr vert="horz" lIns="91440" tIns="45720" rIns="91440" bIns="45720" anchor="t"/>
          <a:lstStyle>
            <a:lvl1pPr marL="0" lvl="0" indent="0" algn="l" defTabSz="914400" eaLnBrk="1" fontAlgn="base" latinLnBrk="0" hangingPunct="1">
              <a:lnSpc>
                <a:spcPct val="100000"/>
              </a:lnSpc>
              <a:spcBef>
                <a:spcPct val="20000"/>
              </a:spcBef>
              <a:spcAft>
                <a:spcPct val="0"/>
              </a:spcAft>
              <a:buNone/>
              <a:defRPr sz="24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1pPr>
            <a:lvl2pPr marL="457200" lvl="1" indent="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2pPr>
            <a:lvl3pPr marL="1143000" lvl="2"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3pPr>
            <a:lvl4pPr marL="1600200" lvl="3"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4pPr>
            <a:lvl5pPr marL="2057400" lvl="4"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5pPr>
          </a:lstStyle>
          <a:p>
            <a:pPr marL="0" lvl="0" indent="0" algn="l" eaLnBrk="1" fontAlgn="base" latinLnBrk="0" hangingPunct="1">
              <a:lnSpc>
                <a:spcPct val="150000"/>
              </a:lnSpc>
              <a:spcBef>
                <a:spcPct val="20000"/>
              </a:spcBef>
              <a:spcAft>
                <a:spcPct val="0"/>
              </a:spcAft>
              <a:buNone/>
            </a:pPr>
            <a:r>
              <a:rPr lang="zh-CN" altLang="en-US" sz="3600" u="none" baseline="0" dirty="0">
                <a:solidFill>
                  <a:srgbClr val="808080"/>
                </a:solidFill>
                <a:latin typeface="Times New Roman" panose="02020603050405020304" pitchFamily="18" charset="0"/>
                <a:ea typeface="黑体" panose="02010600030101010101" pitchFamily="2" charset="-122"/>
                <a:sym typeface="黑体" panose="02010600030101010101" pitchFamily="2" charset="-122"/>
              </a:rPr>
              <a:t>甲类</a:t>
            </a:r>
            <a:r>
              <a:rPr lang="en-US" altLang="zh-CN" sz="3600" u="none" baseline="0" dirty="0">
                <a:solidFill>
                  <a:srgbClr val="FF0000"/>
                </a:solidFill>
                <a:latin typeface="Times New Roman" panose="02020603050405020304" pitchFamily="18" charset="0"/>
                <a:ea typeface="黑体" panose="02010600030101010101" pitchFamily="2" charset="-122"/>
                <a:sym typeface="黑体" panose="02010600030101010101" pitchFamily="2" charset="-122"/>
              </a:rPr>
              <a:t>2</a:t>
            </a:r>
            <a:r>
              <a:rPr lang="zh-CN" altLang="en-US" sz="3600" u="none" baseline="0" dirty="0">
                <a:solidFill>
                  <a:srgbClr val="808080"/>
                </a:solidFill>
                <a:latin typeface="Times New Roman" panose="02020603050405020304" pitchFamily="18" charset="0"/>
                <a:ea typeface="黑体" panose="02010600030101010101" pitchFamily="2" charset="-122"/>
                <a:sym typeface="黑体" panose="02010600030101010101" pitchFamily="2" charset="-122"/>
              </a:rPr>
              <a:t>种，乙类</a:t>
            </a:r>
            <a:r>
              <a:rPr lang="en-US" altLang="zh-CN" sz="3600" u="none" baseline="0" dirty="0">
                <a:solidFill>
                  <a:srgbClr val="FF0000"/>
                </a:solidFill>
                <a:latin typeface="Times New Roman" panose="02020603050405020304" pitchFamily="18" charset="0"/>
                <a:ea typeface="黑体" panose="02010600030101010101" pitchFamily="2" charset="-122"/>
                <a:sym typeface="黑体" panose="02010600030101010101" pitchFamily="2" charset="-122"/>
              </a:rPr>
              <a:t>26</a:t>
            </a:r>
            <a:r>
              <a:rPr lang="zh-CN" altLang="en-US" sz="3600" u="none" baseline="0" dirty="0">
                <a:solidFill>
                  <a:srgbClr val="808080"/>
                </a:solidFill>
                <a:latin typeface="Times New Roman" panose="02020603050405020304" pitchFamily="18" charset="0"/>
                <a:ea typeface="黑体" panose="02010600030101010101" pitchFamily="2" charset="-122"/>
                <a:sym typeface="黑体" panose="02010600030101010101" pitchFamily="2" charset="-122"/>
              </a:rPr>
              <a:t>种，丙类</a:t>
            </a:r>
            <a:r>
              <a:rPr lang="en-US" altLang="zh-CN" sz="3600" u="none" baseline="0" dirty="0">
                <a:solidFill>
                  <a:srgbClr val="FF0000"/>
                </a:solidFill>
                <a:latin typeface="Times New Roman" panose="02020603050405020304" pitchFamily="18" charset="0"/>
                <a:ea typeface="黑体" panose="02010600030101010101" pitchFamily="2" charset="-122"/>
                <a:sym typeface="黑体" panose="02010600030101010101" pitchFamily="2" charset="-122"/>
              </a:rPr>
              <a:t>11</a:t>
            </a:r>
            <a:r>
              <a:rPr lang="zh-CN" altLang="en-US" sz="3600" u="none" baseline="0" dirty="0">
                <a:solidFill>
                  <a:srgbClr val="808080"/>
                </a:solidFill>
                <a:latin typeface="Times New Roman" panose="02020603050405020304" pitchFamily="18" charset="0"/>
                <a:ea typeface="黑体" panose="02010600030101010101" pitchFamily="2" charset="-122"/>
                <a:sym typeface="黑体" panose="02010600030101010101" pitchFamily="2" charset="-122"/>
              </a:rPr>
              <a:t>种，共</a:t>
            </a:r>
            <a:r>
              <a:rPr lang="en-US" altLang="zh-CN" sz="3600" u="none" baseline="0" dirty="0">
                <a:solidFill>
                  <a:srgbClr val="FF0000"/>
                </a:solidFill>
                <a:latin typeface="Times New Roman" panose="02020603050405020304" pitchFamily="18" charset="0"/>
                <a:ea typeface="黑体" panose="02010600030101010101" pitchFamily="2" charset="-122"/>
                <a:sym typeface="黑体" panose="02010600030101010101" pitchFamily="2" charset="-122"/>
              </a:rPr>
              <a:t>39</a:t>
            </a:r>
            <a:r>
              <a:rPr lang="zh-CN" altLang="en-US" sz="3600" u="none" baseline="0" dirty="0">
                <a:solidFill>
                  <a:srgbClr val="808080"/>
                </a:solidFill>
                <a:latin typeface="Times New Roman" panose="02020603050405020304" pitchFamily="18" charset="0"/>
                <a:ea typeface="黑体" panose="02010600030101010101" pitchFamily="2" charset="-122"/>
                <a:sym typeface="黑体" panose="02010600030101010101" pitchFamily="2" charset="-122"/>
              </a:rPr>
              <a:t>种。</a:t>
            </a:r>
            <a:endParaRPr lang="en-US" altLang="en-US" dirty="0"/>
          </a:p>
          <a:p>
            <a:pPr marL="0" lvl="0" indent="0" algn="l" eaLnBrk="1" fontAlgn="base" latinLnBrk="0" hangingPunct="1">
              <a:lnSpc>
                <a:spcPct val="150000"/>
              </a:lnSpc>
              <a:spcBef>
                <a:spcPct val="20000"/>
              </a:spcBef>
              <a:spcAft>
                <a:spcPct val="0"/>
              </a:spcAft>
              <a:buNone/>
            </a:pPr>
            <a:r>
              <a:rPr lang="zh-CN" altLang="en-US" sz="3600" u="none" baseline="0" dirty="0">
                <a:solidFill>
                  <a:srgbClr val="808080"/>
                </a:solidFill>
                <a:latin typeface="Times New Roman" panose="02020603050405020304" pitchFamily="18" charset="0"/>
                <a:ea typeface="黑体" panose="02010600030101010101" pitchFamily="2" charset="-122"/>
                <a:sym typeface="Arial" panose="020B0604020202020204" pitchFamily="34" charset="0"/>
              </a:rPr>
              <a:t>及</a:t>
            </a:r>
            <a:r>
              <a:rPr lang="en-US" altLang="zh-CN" sz="3600" u="none" baseline="0" dirty="0">
                <a:solidFill>
                  <a:srgbClr val="FF0000"/>
                </a:solidFill>
                <a:latin typeface="Times New Roman" panose="02020603050405020304" pitchFamily="18" charset="0"/>
                <a:ea typeface="黑体" panose="02010600030101010101" pitchFamily="2" charset="-122"/>
                <a:sym typeface="Arial" panose="020B0604020202020204" pitchFamily="34" charset="0"/>
              </a:rPr>
              <a:t>14</a:t>
            </a:r>
            <a:r>
              <a:rPr lang="zh-CN" altLang="en-US" sz="3600" u="none" baseline="0" dirty="0">
                <a:solidFill>
                  <a:srgbClr val="808080"/>
                </a:solidFill>
                <a:latin typeface="Times New Roman" panose="02020603050405020304" pitchFamily="18" charset="0"/>
                <a:ea typeface="黑体" panose="02010600030101010101" pitchFamily="2" charset="-122"/>
                <a:sym typeface="Arial" panose="020B0604020202020204" pitchFamily="34" charset="0"/>
              </a:rPr>
              <a:t>种其它法定管理以及重点监测传染病</a:t>
            </a:r>
            <a:endParaRPr lang="en-US" altLang="en-US" dirty="0"/>
          </a:p>
        </p:txBody>
      </p:sp>
    </p:spTree>
    <p:custDataLst>
      <p:tags r:id="rId1"/>
    </p:custDataLst>
  </p:cSld>
  <p:clrMapOvr>
    <a:masterClrMapping/>
  </p:clrMapOvr>
  <p:transition>
    <p:blinds/>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55" name="文本占位符 1049054"/>
          <p:cNvSpPr>
            <a:spLocks noGrp="1"/>
          </p:cNvSpPr>
          <p:nvPr>
            <p:ph type="body" idx="4294967295"/>
          </p:nvPr>
        </p:nvSpPr>
        <p:spPr>
          <a:xfrm>
            <a:off x="285720" y="1412875"/>
            <a:ext cx="8501122" cy="4430713"/>
          </a:xfrm>
        </p:spPr>
        <p:txBody>
          <a:bodyPr lIns="91440" tIns="45720" rIns="91440" bIns="45720" anchor="t">
            <a:normAutofit fontScale="92500" lnSpcReduction="10000"/>
          </a:bodyPr>
          <a:lstStyle/>
          <a:p>
            <a:pPr>
              <a:lnSpc>
                <a:spcPct val="150000"/>
              </a:lnSpc>
              <a:buNone/>
            </a:pPr>
            <a:r>
              <a:rPr lang="zh-CN" altLang="en-US" sz="2800" baseline="0" dirty="0">
                <a:latin typeface="Arial" panose="020B0604020202020204" pitchFamily="34" charset="0"/>
                <a:ea typeface="黑体" panose="02010600030101010101" pitchFamily="2" charset="-122"/>
                <a:sym typeface="Arial" panose="020B0604020202020204" pitchFamily="34" charset="0"/>
              </a:rPr>
              <a:t>我院甲类报卡目前尚无；</a:t>
            </a:r>
            <a:r>
              <a:rPr lang="zh-CN" altLang="en-US" sz="2800" baseline="0" dirty="0">
                <a:solidFill>
                  <a:srgbClr val="FF0000"/>
                </a:solidFill>
                <a:latin typeface="Arial" panose="020B0604020202020204" pitchFamily="34" charset="0"/>
                <a:ea typeface="黑体" panose="02010600030101010101" pitchFamily="2" charset="-122"/>
                <a:sym typeface="Arial" panose="020B0604020202020204" pitchFamily="34" charset="0"/>
              </a:rPr>
              <a:t>乙类</a:t>
            </a:r>
            <a:r>
              <a:rPr lang="zh-CN" altLang="en-US" sz="2800" baseline="0" dirty="0">
                <a:latin typeface="Arial" panose="020B0604020202020204" pitchFamily="34" charset="0"/>
                <a:ea typeface="黑体" panose="02010600030101010101" pitchFamily="2" charset="-122"/>
                <a:sym typeface="Arial" panose="020B0604020202020204" pitchFamily="34" charset="0"/>
              </a:rPr>
              <a:t>报卡例数较多的如：</a:t>
            </a:r>
            <a:r>
              <a:rPr lang="zh-CN" altLang="en-US" sz="2800" baseline="0" dirty="0">
                <a:solidFill>
                  <a:srgbClr val="FF0000"/>
                </a:solidFill>
                <a:latin typeface="Arial" panose="020B0604020202020204" pitchFamily="34" charset="0"/>
                <a:ea typeface="黑体" panose="02010600030101010101" pitchFamily="2" charset="-122"/>
                <a:sym typeface="Arial" panose="020B0604020202020204" pitchFamily="34" charset="0"/>
              </a:rPr>
              <a:t>病毒性肝炎、肺结核、梅毒；</a:t>
            </a:r>
            <a:endParaRPr lang="zh-CN" altLang="en-US" baseline="0" dirty="0">
              <a:latin typeface="Arial" panose="020B0604020202020204" pitchFamily="34" charset="0"/>
              <a:ea typeface="黑体" panose="02010600030101010101" pitchFamily="2" charset="-122"/>
              <a:sym typeface="Arial" panose="020B0604020202020204" pitchFamily="34" charset="0"/>
            </a:endParaRPr>
          </a:p>
          <a:p>
            <a:pPr>
              <a:lnSpc>
                <a:spcPct val="150000"/>
              </a:lnSpc>
              <a:buNone/>
            </a:pPr>
            <a:r>
              <a:rPr lang="zh-CN" altLang="en-US" sz="2800" baseline="0" dirty="0">
                <a:solidFill>
                  <a:srgbClr val="FF0000"/>
                </a:solidFill>
                <a:latin typeface="Arial" panose="020B0604020202020204" pitchFamily="34" charset="0"/>
                <a:ea typeface="黑体" panose="02010600030101010101" pitchFamily="2" charset="-122"/>
                <a:sym typeface="Arial" panose="020B0604020202020204" pitchFamily="34" charset="0"/>
              </a:rPr>
              <a:t>丙类</a:t>
            </a:r>
            <a:r>
              <a:rPr lang="zh-CN" altLang="en-US" sz="2800" baseline="0" dirty="0">
                <a:latin typeface="Arial" panose="020B0604020202020204" pitchFamily="34" charset="0"/>
                <a:ea typeface="黑体" panose="02010600030101010101" pitchFamily="2" charset="-122"/>
                <a:sym typeface="Arial" panose="020B0604020202020204" pitchFamily="34" charset="0"/>
              </a:rPr>
              <a:t>报卡例数较多的如：</a:t>
            </a:r>
            <a:r>
              <a:rPr lang="zh-CN" altLang="en-US" sz="2800" baseline="0" dirty="0">
                <a:solidFill>
                  <a:srgbClr val="FF0000"/>
                </a:solidFill>
                <a:latin typeface="Arial" panose="020B0604020202020204" pitchFamily="34" charset="0"/>
                <a:ea typeface="黑体" panose="02010600030101010101" pitchFamily="2" charset="-122"/>
                <a:sym typeface="Arial" panose="020B0604020202020204" pitchFamily="34" charset="0"/>
              </a:rPr>
              <a:t>除霍乱、细菌性和阿米巴性痢疾、伤寒和副伤寒以外的感染性腹泻即急性胃肠炎、急性肠炎等</a:t>
            </a:r>
            <a:endParaRPr lang="zh-CN" altLang="en-US" baseline="0" dirty="0">
              <a:latin typeface="Arial" panose="020B0604020202020204" pitchFamily="34" charset="0"/>
              <a:ea typeface="黑体" panose="02010600030101010101" pitchFamily="2" charset="-122"/>
              <a:sym typeface="Arial" panose="020B0604020202020204" pitchFamily="34" charset="0"/>
            </a:endParaRPr>
          </a:p>
          <a:p>
            <a:pPr>
              <a:lnSpc>
                <a:spcPct val="150000"/>
              </a:lnSpc>
              <a:buNone/>
            </a:pPr>
            <a:r>
              <a:rPr lang="zh-CN" altLang="en-US" sz="2800" baseline="0" dirty="0">
                <a:solidFill>
                  <a:srgbClr val="FF0000"/>
                </a:solidFill>
                <a:latin typeface="Arial" panose="020B0604020202020204" pitchFamily="34" charset="0"/>
                <a:ea typeface="黑体" panose="02010600030101010101" pitchFamily="2" charset="-122"/>
                <a:sym typeface="Arial" panose="020B0604020202020204" pitchFamily="34" charset="0"/>
              </a:rPr>
              <a:t>其它</a:t>
            </a:r>
            <a:r>
              <a:rPr lang="zh-CN" altLang="en-US" sz="2800" baseline="0" dirty="0">
                <a:latin typeface="Arial" panose="020B0604020202020204" pitchFamily="34" charset="0"/>
                <a:ea typeface="黑体" panose="02010600030101010101" pitchFamily="2" charset="-122"/>
                <a:sym typeface="Arial" panose="020B0604020202020204" pitchFamily="34" charset="0"/>
              </a:rPr>
              <a:t>法定传染病报卡例数较多的如：</a:t>
            </a:r>
            <a:r>
              <a:rPr lang="zh-CN" altLang="zh-CN" sz="2800" baseline="0" dirty="0">
                <a:solidFill>
                  <a:srgbClr val="FF0000"/>
                </a:solidFill>
                <a:latin typeface="Arial" panose="020B0604020202020204" pitchFamily="34" charset="0"/>
                <a:ea typeface="黑体" panose="02010600030101010101" pitchFamily="2" charset="-122"/>
                <a:sym typeface="Arial" panose="020B0604020202020204" pitchFamily="34" charset="0"/>
              </a:rPr>
              <a:t>水痘、</a:t>
            </a:r>
            <a:r>
              <a:rPr lang="en-US" altLang="zh-CN" sz="2800" baseline="0" dirty="0">
                <a:solidFill>
                  <a:srgbClr val="FF0000"/>
                </a:solidFill>
                <a:latin typeface="Arial" panose="020B0604020202020204" pitchFamily="34" charset="0"/>
                <a:ea typeface="黑体" panose="02010600030101010101" pitchFamily="2" charset="-122"/>
                <a:sym typeface="Arial" panose="020B0604020202020204" pitchFamily="34" charset="0"/>
              </a:rPr>
              <a:t>尖锐湿疣</a:t>
            </a:r>
            <a:r>
              <a:rPr lang="zh-CN" altLang="zh-CN" sz="2800" baseline="0" dirty="0">
                <a:solidFill>
                  <a:srgbClr val="FF0000"/>
                </a:solidFill>
                <a:latin typeface="Arial" panose="020B0604020202020204" pitchFamily="34" charset="0"/>
                <a:ea typeface="黑体" panose="02010600030101010101" pitchFamily="2" charset="-122"/>
                <a:sym typeface="Arial" panose="020B0604020202020204" pitchFamily="34" charset="0"/>
              </a:rPr>
              <a:t>、生殖道衣原体感染</a:t>
            </a:r>
            <a:endParaRPr lang="zh-CN" altLang="en-US" baseline="0" dirty="0">
              <a:latin typeface="Arial" panose="020B0604020202020204" pitchFamily="34" charset="0"/>
              <a:ea typeface="黑体" panose="02010600030101010101" pitchFamily="2" charset="-122"/>
              <a:sym typeface="Arial" panose="020B0604020202020204" pitchFamily="34" charset="0"/>
            </a:endParaRPr>
          </a:p>
          <a:p>
            <a:pPr>
              <a:buNone/>
            </a:pPr>
            <a:endParaRPr lang="zh-CN" altLang="en-US" sz="2800" baseline="0" dirty="0">
              <a:latin typeface="Arial" panose="020B0604020202020204" pitchFamily="34" charset="0"/>
              <a:ea typeface="黑体" panose="02010600030101010101" pitchFamily="2" charset="-122"/>
              <a:sym typeface="Arial" panose="020B0604020202020204" pitchFamily="34" charset="0"/>
            </a:endParaRPr>
          </a:p>
        </p:txBody>
      </p:sp>
      <p:sp>
        <p:nvSpPr>
          <p:cNvPr id="1049057" name="标题 1049056"/>
          <p:cNvSpPr>
            <a:spLocks noGrp="1"/>
          </p:cNvSpPr>
          <p:nvPr>
            <p:ph type="title" idx="4294967295"/>
          </p:nvPr>
        </p:nvSpPr>
        <p:spPr>
          <a:xfrm>
            <a:off x="2339752" y="188640"/>
            <a:ext cx="3744416" cy="914400"/>
          </a:xfrm>
        </p:spPr>
        <p:txBody>
          <a:bodyPr lIns="91440" tIns="45720" rIns="91440" bIns="45720" anchor="ctr"/>
          <a:lstStyle/>
          <a:p>
            <a:pPr>
              <a:buNone/>
            </a:pPr>
            <a:r>
              <a:rPr lang="zh-CN" altLang="en-US" baseline="0" dirty="0">
                <a:latin typeface="Arial" panose="020B0604020202020204" pitchFamily="34" charset="0"/>
                <a:ea typeface="黑体" panose="02010600030101010101" pitchFamily="2" charset="-122"/>
                <a:sym typeface="Arial" panose="020B0604020202020204" pitchFamily="34" charset="0"/>
              </a:rPr>
              <a:t>法定传染病</a:t>
            </a:r>
            <a:endParaRPr lang="en-US" altLang="en-US" dirty="0"/>
          </a:p>
        </p:txBody>
      </p:sp>
    </p:spTree>
  </p:cSld>
  <p:clrMapOvr>
    <a:masterClrMapping/>
  </p:clrMapOvr>
  <p:transition>
    <p:blinds/>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61" name="标题 1049060"/>
          <p:cNvSpPr>
            <a:spLocks noGrp="1"/>
          </p:cNvSpPr>
          <p:nvPr>
            <p:ph type="title" idx="4294967295"/>
          </p:nvPr>
        </p:nvSpPr>
        <p:spPr>
          <a:xfrm>
            <a:off x="539552" y="332656"/>
            <a:ext cx="5422528" cy="790575"/>
          </a:xfrm>
        </p:spPr>
        <p:txBody>
          <a:bodyPr lIns="91440" tIns="45720" rIns="91440" bIns="45720" anchor="ctr"/>
          <a:lstStyle/>
          <a:p>
            <a:pPr>
              <a:buNone/>
            </a:pPr>
            <a:r>
              <a:rPr lang="zh-CN" altLang="en-US" baseline="0" dirty="0">
                <a:latin typeface="Arial" panose="020B0604020202020204" pitchFamily="34" charset="0"/>
                <a:ea typeface="黑体" panose="02010600030101010101" pitchFamily="2" charset="-122"/>
                <a:sym typeface="Arial" panose="020B0604020202020204" pitchFamily="34" charset="0"/>
              </a:rPr>
              <a:t>报告时限</a:t>
            </a:r>
            <a:endParaRPr lang="en-US" altLang="en-US" dirty="0"/>
          </a:p>
        </p:txBody>
      </p:sp>
      <p:sp>
        <p:nvSpPr>
          <p:cNvPr id="1049063" name="内容占位符 1049062"/>
          <p:cNvSpPr>
            <a:spLocks noGrp="1"/>
          </p:cNvSpPr>
          <p:nvPr>
            <p:ph idx="4294967295"/>
          </p:nvPr>
        </p:nvSpPr>
        <p:spPr>
          <a:xfrm>
            <a:off x="357158" y="1268413"/>
            <a:ext cx="8429684" cy="4430712"/>
          </a:xfrm>
          <a:prstGeom prst="rect">
            <a:avLst/>
          </a:prstGeom>
          <a:noFill/>
          <a:ln w="9525">
            <a:noFill/>
          </a:ln>
        </p:spPr>
        <p:txBody>
          <a:bodyPr vert="horz" lIns="91440" tIns="45720" rIns="91440" bIns="45720" anchor="t"/>
          <a:lstStyle>
            <a:lvl1pPr marL="0" lvl="0" indent="0" algn="l" defTabSz="914400" eaLnBrk="1" fontAlgn="base" latinLnBrk="0" hangingPunct="1">
              <a:lnSpc>
                <a:spcPct val="100000"/>
              </a:lnSpc>
              <a:spcBef>
                <a:spcPct val="20000"/>
              </a:spcBef>
              <a:spcAft>
                <a:spcPct val="0"/>
              </a:spcAft>
              <a:buNone/>
              <a:defRPr sz="24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1pPr>
            <a:lvl2pPr marL="457200" lvl="1" indent="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2pPr>
            <a:lvl3pPr marL="1143000" lvl="2"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3pPr>
            <a:lvl4pPr marL="1600200" lvl="3"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4pPr>
            <a:lvl5pPr marL="2057400" lvl="4"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5pPr>
          </a:lstStyle>
          <a:p>
            <a:pPr marL="0" lvl="0" indent="0" algn="l" eaLnBrk="1" fontAlgn="base" latinLnBrk="0" hangingPunct="1">
              <a:lnSpc>
                <a:spcPct val="100000"/>
              </a:lnSpc>
              <a:spcBef>
                <a:spcPct val="20000"/>
              </a:spcBef>
              <a:spcAft>
                <a:spcPct val="0"/>
              </a:spcAft>
              <a:buFont typeface="Wingdings" panose="05000000000000000000" pitchFamily="2" charset="2"/>
              <a:buChar char="Ø"/>
            </a:pPr>
            <a:r>
              <a:rPr lang="zh-CN" altLang="en-US" sz="2800" u="none" baseline="0" dirty="0">
                <a:solidFill>
                  <a:srgbClr val="808080"/>
                </a:solidFill>
                <a:latin typeface="Arial" panose="020B0604020202020204" pitchFamily="34" charset="0"/>
                <a:ea typeface="黑体" panose="02010600030101010101" pitchFamily="2" charset="-122"/>
                <a:sym typeface="黑体" panose="02010600030101010101" pitchFamily="2" charset="-122"/>
              </a:rPr>
              <a:t>发现</a:t>
            </a:r>
            <a:r>
              <a:rPr lang="zh-CN" altLang="en-US" sz="2800" u="none" baseline="0" dirty="0">
                <a:solidFill>
                  <a:srgbClr val="FF0000"/>
                </a:solidFill>
                <a:latin typeface="Arial" panose="020B0604020202020204" pitchFamily="34" charset="0"/>
                <a:ea typeface="黑体" panose="02010600030101010101" pitchFamily="2" charset="-122"/>
                <a:sym typeface="黑体" panose="02010600030101010101" pitchFamily="2" charset="-122"/>
              </a:rPr>
              <a:t>甲类传染病</a:t>
            </a:r>
            <a:r>
              <a:rPr lang="zh-CN" altLang="en-US" sz="2800" u="none" baseline="0" dirty="0">
                <a:solidFill>
                  <a:srgbClr val="808080"/>
                </a:solidFill>
                <a:latin typeface="Arial" panose="020B0604020202020204" pitchFamily="34" charset="0"/>
                <a:ea typeface="黑体" panose="02010600030101010101" pitchFamily="2" charset="-122"/>
                <a:sym typeface="黑体" panose="02010600030101010101" pitchFamily="2" charset="-122"/>
              </a:rPr>
              <a:t>和乙类传染病中的</a:t>
            </a:r>
            <a:r>
              <a:rPr lang="zh-CN" altLang="en-US" sz="2800" u="none" baseline="0" dirty="0">
                <a:solidFill>
                  <a:srgbClr val="FF0000"/>
                </a:solidFill>
                <a:latin typeface="Arial" panose="020B0604020202020204" pitchFamily="34" charset="0"/>
                <a:ea typeface="黑体" panose="02010600030101010101" pitchFamily="2" charset="-122"/>
                <a:sym typeface="黑体" panose="02010600030101010101" pitchFamily="2" charset="-122"/>
              </a:rPr>
              <a:t>肺炭疽、传染性非典型肺炎</a:t>
            </a:r>
            <a:r>
              <a:rPr lang="zh-CN" altLang="en-US" sz="2800" u="none" baseline="0" dirty="0">
                <a:solidFill>
                  <a:srgbClr val="808080"/>
                </a:solidFill>
                <a:latin typeface="Arial" panose="020B0604020202020204" pitchFamily="34" charset="0"/>
                <a:ea typeface="黑体" panose="02010600030101010101" pitchFamily="2" charset="-122"/>
                <a:sym typeface="黑体" panose="02010600030101010101" pitchFamily="2" charset="-122"/>
              </a:rPr>
              <a:t>以及其他暴发传染病、新发传染病以及原因不明的传染病疫情时，接诊医生诊断后应于</a:t>
            </a:r>
            <a:r>
              <a:rPr lang="zh-CN" altLang="en-US" sz="2800" u="none" baseline="0" dirty="0">
                <a:solidFill>
                  <a:srgbClr val="FF0000"/>
                </a:solidFill>
                <a:latin typeface="Arial" panose="020B0604020202020204" pitchFamily="34" charset="0"/>
                <a:ea typeface="黑体" panose="02010600030101010101" pitchFamily="2" charset="-122"/>
                <a:sym typeface="黑体" panose="02010600030101010101" pitchFamily="2" charset="-122"/>
              </a:rPr>
              <a:t>2小时内</a:t>
            </a:r>
            <a:r>
              <a:rPr lang="zh-CN" altLang="en-US" sz="2800" u="none" baseline="0" dirty="0">
                <a:solidFill>
                  <a:srgbClr val="808080"/>
                </a:solidFill>
                <a:latin typeface="Arial" panose="020B0604020202020204" pitchFamily="34" charset="0"/>
                <a:ea typeface="黑体" panose="02010600030101010101" pitchFamily="2" charset="-122"/>
                <a:sym typeface="黑体" panose="02010600030101010101" pitchFamily="2" charset="-122"/>
              </a:rPr>
              <a:t>以最快的方式（电话）向当地县级疾病预防控制机构报告，同时将传染病报告卡通过网络进行报告</a:t>
            </a:r>
            <a:r>
              <a:rPr lang="zh-CN" altLang="en-US" sz="2800" u="none" baseline="0" dirty="0" smtClean="0">
                <a:solidFill>
                  <a:srgbClr val="808080"/>
                </a:solidFill>
                <a:latin typeface="Arial" panose="020B0604020202020204" pitchFamily="34" charset="0"/>
                <a:ea typeface="黑体" panose="02010600030101010101" pitchFamily="2" charset="-122"/>
                <a:sym typeface="黑体" panose="02010600030101010101" pitchFamily="2" charset="-122"/>
              </a:rPr>
              <a:t>。</a:t>
            </a:r>
            <a:endParaRPr lang="en-US" altLang="zh-CN" sz="2800" u="none" baseline="0" dirty="0" smtClean="0">
              <a:solidFill>
                <a:srgbClr val="808080"/>
              </a:solidFill>
              <a:latin typeface="Arial" panose="020B0604020202020204" pitchFamily="34" charset="0"/>
              <a:ea typeface="黑体" panose="02010600030101010101" pitchFamily="2" charset="-122"/>
              <a:sym typeface="黑体" panose="02010600030101010101" pitchFamily="2" charset="-122"/>
            </a:endParaRPr>
          </a:p>
          <a:p>
            <a:pPr marL="0" lvl="0" indent="0" algn="l" eaLnBrk="1" fontAlgn="base" latinLnBrk="0" hangingPunct="1">
              <a:lnSpc>
                <a:spcPct val="100000"/>
              </a:lnSpc>
              <a:spcBef>
                <a:spcPct val="20000"/>
              </a:spcBef>
              <a:spcAft>
                <a:spcPct val="0"/>
              </a:spcAft>
              <a:buFont typeface="Wingdings" panose="05000000000000000000" pitchFamily="2" charset="2"/>
              <a:buChar char="Ø"/>
            </a:pPr>
            <a:endParaRPr lang="en-US" altLang="en-US" sz="2800" dirty="0"/>
          </a:p>
          <a:p>
            <a:pPr marL="0" lvl="0" indent="0" algn="l" eaLnBrk="1" fontAlgn="base" latinLnBrk="0" hangingPunct="1">
              <a:lnSpc>
                <a:spcPct val="100000"/>
              </a:lnSpc>
              <a:spcBef>
                <a:spcPct val="20000"/>
              </a:spcBef>
              <a:spcAft>
                <a:spcPct val="0"/>
              </a:spcAft>
              <a:buFont typeface="Wingdings" panose="05000000000000000000" pitchFamily="2" charset="2"/>
              <a:buChar char="Ø"/>
            </a:pPr>
            <a:r>
              <a:rPr lang="zh-CN" altLang="en-US" sz="2800" u="none" baseline="0" dirty="0">
                <a:solidFill>
                  <a:srgbClr val="808080"/>
                </a:solidFill>
                <a:latin typeface="Arial" panose="020B0604020202020204" pitchFamily="34" charset="0"/>
                <a:ea typeface="黑体" panose="02010600030101010101" pitchFamily="2" charset="-122"/>
                <a:sym typeface="黑体" panose="02010600030101010101" pitchFamily="2" charset="-122"/>
              </a:rPr>
              <a:t> </a:t>
            </a:r>
            <a:r>
              <a:rPr lang="zh-CN" altLang="en-US" sz="2800" u="none" baseline="0" dirty="0" smtClean="0">
                <a:solidFill>
                  <a:srgbClr val="808080"/>
                </a:solidFill>
                <a:latin typeface="Arial" panose="020B0604020202020204" pitchFamily="34" charset="0"/>
                <a:ea typeface="黑体" panose="02010600030101010101" pitchFamily="2" charset="-122"/>
                <a:sym typeface="黑体" panose="02010600030101010101" pitchFamily="2" charset="-122"/>
              </a:rPr>
              <a:t>对</a:t>
            </a:r>
            <a:r>
              <a:rPr lang="zh-CN" altLang="en-US" sz="2800" u="none" baseline="0" dirty="0">
                <a:solidFill>
                  <a:srgbClr val="808080"/>
                </a:solidFill>
                <a:latin typeface="Arial" panose="020B0604020202020204" pitchFamily="34" charset="0"/>
                <a:ea typeface="黑体" panose="02010600030101010101" pitchFamily="2" charset="-122"/>
                <a:sym typeface="黑体" panose="02010600030101010101" pitchFamily="2" charset="-122"/>
              </a:rPr>
              <a:t>其它乙、丙类传染病病人、疑似病人、按规定报告传染病的病原携带者在诊断后应于</a:t>
            </a:r>
            <a:r>
              <a:rPr lang="zh-CN" altLang="en-US" sz="2800" u="none" baseline="0" dirty="0">
                <a:solidFill>
                  <a:srgbClr val="FF0000"/>
                </a:solidFill>
                <a:latin typeface="Arial" panose="020B0604020202020204" pitchFamily="34" charset="0"/>
                <a:ea typeface="黑体" panose="02010600030101010101" pitchFamily="2" charset="-122"/>
                <a:sym typeface="黑体" panose="02010600030101010101" pitchFamily="2" charset="-122"/>
              </a:rPr>
              <a:t>24小时内</a:t>
            </a:r>
            <a:r>
              <a:rPr lang="zh-CN" altLang="en-US" sz="2800" u="none" baseline="0" dirty="0">
                <a:solidFill>
                  <a:srgbClr val="808080"/>
                </a:solidFill>
                <a:latin typeface="Arial" panose="020B0604020202020204" pitchFamily="34" charset="0"/>
                <a:ea typeface="黑体" panose="02010600030101010101" pitchFamily="2" charset="-122"/>
                <a:sym typeface="黑体" panose="02010600030101010101" pitchFamily="2" charset="-122"/>
              </a:rPr>
              <a:t>进行网络报告。</a:t>
            </a:r>
            <a:endParaRPr lang="en-US" altLang="en-US" sz="2800" dirty="0"/>
          </a:p>
          <a:p>
            <a:pPr marL="0" lvl="0" indent="0" algn="l" eaLnBrk="1" fontAlgn="base" latinLnBrk="0" hangingPunct="1">
              <a:lnSpc>
                <a:spcPct val="70000"/>
              </a:lnSpc>
              <a:spcBef>
                <a:spcPct val="20000"/>
              </a:spcBef>
              <a:spcAft>
                <a:spcPct val="0"/>
              </a:spcAft>
              <a:buNone/>
            </a:pPr>
            <a:endParaRPr lang="zh-CN" altLang="en-US" sz="2600" u="none" baseline="0" dirty="0">
              <a:solidFill>
                <a:srgbClr val="808080"/>
              </a:solidFill>
              <a:latin typeface="Arial" panose="020B0604020202020204" pitchFamily="34" charset="0"/>
              <a:ea typeface="黑体" panose="02010600030101010101" pitchFamily="2" charset="-122"/>
              <a:sym typeface="Arial" panose="020B0604020202020204" pitchFamily="34" charset="0"/>
            </a:endParaRPr>
          </a:p>
        </p:txBody>
      </p:sp>
    </p:spTree>
    <p:custDataLst>
      <p:tags r:id="rId1"/>
    </p:custDataLst>
  </p:cSld>
  <p:clrMapOvr>
    <a:masterClrMapping/>
  </p:clrMapOvr>
  <p:transition>
    <p:blinds/>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69" name="内容占位符 1049068"/>
          <p:cNvSpPr>
            <a:spLocks noGrp="1"/>
          </p:cNvSpPr>
          <p:nvPr>
            <p:ph idx="4294967295"/>
          </p:nvPr>
        </p:nvSpPr>
        <p:spPr>
          <a:xfrm>
            <a:off x="714348" y="785794"/>
            <a:ext cx="7858180" cy="5340369"/>
          </a:xfrm>
          <a:prstGeom prst="rect">
            <a:avLst/>
          </a:prstGeom>
          <a:noFill/>
          <a:ln w="9525">
            <a:noFill/>
          </a:ln>
        </p:spPr>
        <p:txBody>
          <a:bodyPr vert="horz" lIns="91440" tIns="45720" rIns="91440" bIns="45720" anchor="t"/>
          <a:lstStyle>
            <a:lvl1pPr marL="0" lvl="0" indent="0" algn="l" defTabSz="914400" eaLnBrk="1" fontAlgn="base" latinLnBrk="0" hangingPunct="1">
              <a:lnSpc>
                <a:spcPct val="100000"/>
              </a:lnSpc>
              <a:spcBef>
                <a:spcPct val="20000"/>
              </a:spcBef>
              <a:spcAft>
                <a:spcPct val="0"/>
              </a:spcAft>
              <a:buNone/>
              <a:defRPr sz="24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1pPr>
            <a:lvl2pPr marL="457200" lvl="1" indent="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2pPr>
            <a:lvl3pPr marL="1143000" lvl="2"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3pPr>
            <a:lvl4pPr marL="1600200" lvl="3"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4pPr>
            <a:lvl5pPr marL="2057400" lvl="4"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5pPr>
          </a:lstStyle>
          <a:p>
            <a:pPr marL="0" lvl="0" indent="0" algn="l" eaLnBrk="1" fontAlgn="base" latinLnBrk="0" hangingPunct="1">
              <a:lnSpc>
                <a:spcPct val="100000"/>
              </a:lnSpc>
              <a:spcBef>
                <a:spcPct val="20000"/>
              </a:spcBef>
              <a:spcAft>
                <a:spcPct val="0"/>
              </a:spcAft>
              <a:buNone/>
            </a:pPr>
            <a:r>
              <a:rPr lang="zh-CN" altLang="en-US" sz="3200" u="none" baseline="0" dirty="0">
                <a:solidFill>
                  <a:srgbClr val="FF0000"/>
                </a:solidFill>
                <a:latin typeface="Arial" panose="020B0604020202020204" pitchFamily="34" charset="0"/>
                <a:ea typeface="黑体" panose="02010600030101010101" pitchFamily="2" charset="-122"/>
                <a:sym typeface="Arial" panose="020B0604020202020204" pitchFamily="34" charset="0"/>
              </a:rPr>
              <a:t>注意：</a:t>
            </a:r>
            <a:endParaRPr lang="en-US" altLang="en-US" dirty="0"/>
          </a:p>
          <a:p>
            <a:pPr marL="0" lvl="0" indent="0" algn="l" eaLnBrk="1" fontAlgn="base" latinLnBrk="0" hangingPunct="1">
              <a:lnSpc>
                <a:spcPct val="100000"/>
              </a:lnSpc>
              <a:spcBef>
                <a:spcPct val="20000"/>
              </a:spcBef>
              <a:spcAft>
                <a:spcPct val="0"/>
              </a:spcAft>
              <a:buFont typeface="Wingdings" panose="05000000000000000000" pitchFamily="2" charset="2"/>
              <a:buChar char="Ø"/>
            </a:pPr>
            <a:r>
              <a:rPr lang="zh-CN" altLang="en-US" sz="2800"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若发现</a:t>
            </a:r>
            <a:r>
              <a:rPr lang="zh-CN" altLang="en-US" sz="2800" u="none" baseline="0" dirty="0">
                <a:solidFill>
                  <a:srgbClr val="FF0000"/>
                </a:solidFill>
                <a:latin typeface="Arial" panose="020B0604020202020204" pitchFamily="34" charset="0"/>
                <a:ea typeface="黑体" panose="02010600030101010101" pitchFamily="2" charset="-122"/>
                <a:sym typeface="Arial" panose="020B0604020202020204" pitchFamily="34" charset="0"/>
              </a:rPr>
              <a:t>麻疹</a:t>
            </a:r>
            <a:r>
              <a:rPr lang="zh-CN" altLang="en-US" sz="2800"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或</a:t>
            </a:r>
            <a:r>
              <a:rPr lang="en-US" altLang="zh-CN" sz="2800" u="none" baseline="0" dirty="0">
                <a:solidFill>
                  <a:srgbClr val="FF0000"/>
                </a:solidFill>
                <a:latin typeface="Arial" panose="020B0604020202020204" pitchFamily="34" charset="0"/>
                <a:ea typeface="黑体" panose="02010600030101010101" pitchFamily="2" charset="-122"/>
                <a:sym typeface="Arial" panose="020B0604020202020204" pitchFamily="34" charset="0"/>
              </a:rPr>
              <a:t>AFP</a:t>
            </a:r>
            <a:r>
              <a:rPr lang="zh-CN" altLang="en-US" sz="2800"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病例时，应于</a:t>
            </a:r>
            <a:r>
              <a:rPr lang="en-US" altLang="zh-CN" sz="2800"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12</a:t>
            </a:r>
            <a:r>
              <a:rPr lang="zh-CN" altLang="en-US" sz="2800"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小时内以最快的方式报告至</a:t>
            </a:r>
            <a:r>
              <a:rPr lang="zh-CN" altLang="zh-CN" sz="2800"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公共卫生</a:t>
            </a:r>
            <a:r>
              <a:rPr lang="zh-CN" altLang="en-US" sz="2800"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科（</a:t>
            </a:r>
            <a:r>
              <a:rPr lang="zh-CN" altLang="zh-CN" sz="2800"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院感科</a:t>
            </a:r>
            <a:r>
              <a:rPr lang="zh-CN" altLang="en-US" sz="2800"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），同时填写传染病报告卡</a:t>
            </a:r>
            <a:r>
              <a:rPr lang="zh-CN" altLang="en-US" sz="2800" u="none" baseline="0" dirty="0" smtClean="0">
                <a:solidFill>
                  <a:srgbClr val="808080"/>
                </a:solidFill>
                <a:latin typeface="Arial" panose="020B0604020202020204" pitchFamily="34" charset="0"/>
                <a:ea typeface="黑体" panose="02010600030101010101" pitchFamily="2" charset="-122"/>
                <a:sym typeface="Arial" panose="020B0604020202020204" pitchFamily="34" charset="0"/>
              </a:rPr>
              <a:t>。</a:t>
            </a:r>
            <a:endParaRPr lang="en-US" altLang="zh-CN" sz="2800" u="none" baseline="0" dirty="0" smtClean="0">
              <a:solidFill>
                <a:srgbClr val="808080"/>
              </a:solidFill>
              <a:latin typeface="Arial" panose="020B0604020202020204" pitchFamily="34" charset="0"/>
              <a:ea typeface="黑体" panose="02010600030101010101" pitchFamily="2" charset="-122"/>
              <a:sym typeface="Arial" panose="020B0604020202020204" pitchFamily="34" charset="0"/>
            </a:endParaRPr>
          </a:p>
          <a:p>
            <a:pPr marL="0" lvl="0" indent="0" algn="l" eaLnBrk="1" fontAlgn="base" latinLnBrk="0" hangingPunct="1">
              <a:lnSpc>
                <a:spcPct val="100000"/>
              </a:lnSpc>
              <a:spcBef>
                <a:spcPct val="20000"/>
              </a:spcBef>
              <a:spcAft>
                <a:spcPct val="0"/>
              </a:spcAft>
              <a:buFont typeface="Wingdings" panose="05000000000000000000" pitchFamily="2" charset="2"/>
              <a:buChar char="Ø"/>
            </a:pPr>
            <a:endParaRPr lang="en-US" altLang="zh-CN" sz="2800" u="none" baseline="0" dirty="0" smtClean="0">
              <a:solidFill>
                <a:srgbClr val="808080"/>
              </a:solidFill>
              <a:latin typeface="Arial" panose="020B0604020202020204" pitchFamily="34" charset="0"/>
              <a:ea typeface="黑体" panose="02010600030101010101" pitchFamily="2" charset="-122"/>
              <a:sym typeface="Arial" panose="020B0604020202020204" pitchFamily="34" charset="0"/>
            </a:endParaRPr>
          </a:p>
          <a:p>
            <a:pPr marL="0" lvl="0" indent="0" algn="l" eaLnBrk="1" fontAlgn="base" latinLnBrk="0" hangingPunct="1">
              <a:lnSpc>
                <a:spcPct val="100000"/>
              </a:lnSpc>
              <a:spcBef>
                <a:spcPct val="20000"/>
              </a:spcBef>
              <a:spcAft>
                <a:spcPct val="0"/>
              </a:spcAft>
              <a:buFont typeface="Wingdings" panose="05000000000000000000" pitchFamily="2" charset="2"/>
              <a:buChar char="Ø"/>
            </a:pPr>
            <a:r>
              <a:rPr lang="zh-CN" altLang="en-US" sz="2800" u="none" baseline="0" dirty="0" smtClean="0">
                <a:solidFill>
                  <a:srgbClr val="808080"/>
                </a:solidFill>
                <a:latin typeface="Arial" panose="020B0604020202020204" pitchFamily="34" charset="0"/>
                <a:ea typeface="黑体" panose="02010600030101010101" pitchFamily="2" charset="-122"/>
                <a:sym typeface="Arial" panose="020B0604020202020204" pitchFamily="34" charset="0"/>
              </a:rPr>
              <a:t>报告</a:t>
            </a:r>
            <a:r>
              <a:rPr lang="zh-CN" altLang="en-US" sz="2800"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内容包括：科室、床号、发病地点、家长姓名、联系电话、患者姓名、性别、出生日期、麻痹日期或出疹日期、初步诊断等</a:t>
            </a:r>
            <a:r>
              <a:rPr lang="zh-CN" altLang="en-US" sz="2800" u="none" baseline="0" dirty="0" smtClean="0">
                <a:solidFill>
                  <a:srgbClr val="808080"/>
                </a:solidFill>
                <a:latin typeface="Arial" panose="020B0604020202020204" pitchFamily="34" charset="0"/>
                <a:ea typeface="黑体" panose="02010600030101010101" pitchFamily="2" charset="-122"/>
                <a:sym typeface="Arial" panose="020B0604020202020204" pitchFamily="34" charset="0"/>
              </a:rPr>
              <a:t>。</a:t>
            </a:r>
            <a:endParaRPr lang="en-US" altLang="zh-CN" sz="2800" u="none" baseline="0" dirty="0" smtClean="0">
              <a:solidFill>
                <a:srgbClr val="808080"/>
              </a:solidFill>
              <a:latin typeface="Arial" panose="020B0604020202020204" pitchFamily="34" charset="0"/>
              <a:ea typeface="黑体" panose="02010600030101010101" pitchFamily="2" charset="-122"/>
              <a:sym typeface="Arial" panose="020B0604020202020204" pitchFamily="34" charset="0"/>
            </a:endParaRPr>
          </a:p>
          <a:p>
            <a:pPr marL="0" lvl="0" indent="0" algn="l" eaLnBrk="1" fontAlgn="base" latinLnBrk="0" hangingPunct="1">
              <a:lnSpc>
                <a:spcPct val="100000"/>
              </a:lnSpc>
              <a:spcBef>
                <a:spcPct val="20000"/>
              </a:spcBef>
              <a:spcAft>
                <a:spcPct val="0"/>
              </a:spcAft>
              <a:buFont typeface="Wingdings" panose="05000000000000000000" pitchFamily="2" charset="2"/>
              <a:buChar char="Ø"/>
            </a:pPr>
            <a:endParaRPr lang="en-US" altLang="zh-CN" sz="2800" u="none" baseline="0" dirty="0" smtClean="0">
              <a:solidFill>
                <a:srgbClr val="808080"/>
              </a:solidFill>
              <a:latin typeface="Arial" panose="020B0604020202020204" pitchFamily="34" charset="0"/>
              <a:ea typeface="黑体" panose="02010600030101010101" pitchFamily="2" charset="-122"/>
              <a:sym typeface="Arial" panose="020B0604020202020204" pitchFamily="34" charset="0"/>
            </a:endParaRPr>
          </a:p>
          <a:p>
            <a:pPr marL="0" lvl="0" indent="0" algn="l" eaLnBrk="1" fontAlgn="base" latinLnBrk="0" hangingPunct="1">
              <a:lnSpc>
                <a:spcPct val="100000"/>
              </a:lnSpc>
              <a:spcBef>
                <a:spcPct val="20000"/>
              </a:spcBef>
              <a:spcAft>
                <a:spcPct val="0"/>
              </a:spcAft>
              <a:buFont typeface="Wingdings" panose="05000000000000000000" pitchFamily="2" charset="2"/>
              <a:buChar char="Ø"/>
            </a:pPr>
            <a:r>
              <a:rPr lang="zh-CN" altLang="zh-CN" sz="2800" u="none" baseline="0" dirty="0" smtClean="0">
                <a:solidFill>
                  <a:srgbClr val="808080"/>
                </a:solidFill>
                <a:latin typeface="Arial" panose="020B0604020202020204" pitchFamily="34" charset="0"/>
                <a:ea typeface="黑体" panose="02010600030101010101" pitchFamily="2" charset="-122"/>
                <a:sym typeface="Arial" panose="020B0604020202020204" pitchFamily="34" charset="0"/>
              </a:rPr>
              <a:t>院</a:t>
            </a:r>
            <a:r>
              <a:rPr lang="zh-CN" altLang="zh-CN" sz="2800"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感</a:t>
            </a:r>
            <a:r>
              <a:rPr lang="zh-CN" altLang="en-US" sz="2800"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科电话：</a:t>
            </a:r>
            <a:r>
              <a:rPr lang="en-US" altLang="zh-CN" sz="2800"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8109175   </a:t>
            </a:r>
            <a:endParaRPr lang="zh-CN" altLang="en-US" u="none" baseline="0" dirty="0">
              <a:solidFill>
                <a:srgbClr val="808080"/>
              </a:solidFill>
              <a:latin typeface="Arial" panose="020B0604020202020204" pitchFamily="34" charset="0"/>
              <a:ea typeface="黑体" panose="02010600030101010101" pitchFamily="2" charset="-122"/>
              <a:sym typeface="Arial" panose="020B0604020202020204" pitchFamily="34" charset="0"/>
            </a:endParaRPr>
          </a:p>
        </p:txBody>
      </p:sp>
    </p:spTree>
  </p:cSld>
  <p:clrMapOvr>
    <a:masterClrMapping/>
  </p:clrMapOvr>
  <p:transition>
    <p:blinds/>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73" name="标题 1049072"/>
          <p:cNvSpPr>
            <a:spLocks noGrp="1"/>
          </p:cNvSpPr>
          <p:nvPr>
            <p:ph type="title" idx="4294967295"/>
          </p:nvPr>
        </p:nvSpPr>
        <p:spPr>
          <a:xfrm>
            <a:off x="0" y="2997200"/>
            <a:ext cx="7996238" cy="690563"/>
          </a:xfrm>
        </p:spPr>
        <p:txBody>
          <a:bodyPr lIns="91440" tIns="45720" rIns="91440" bIns="45720" anchor="ctr">
            <a:normAutofit fontScale="90000"/>
          </a:bodyPr>
          <a:lstStyle/>
          <a:p>
            <a:pPr>
              <a:buNone/>
            </a:pPr>
            <a:r>
              <a:rPr lang="zh-CN" altLang="en-US" sz="4800" b="1" baseline="0" dirty="0">
                <a:solidFill>
                  <a:srgbClr val="333399"/>
                </a:solidFill>
                <a:latin typeface="宋体" panose="02010600030101010101" pitchFamily="2" charset="-122"/>
                <a:ea typeface="黑体" panose="02010600030101010101" pitchFamily="2" charset="-122"/>
                <a:sym typeface="Arial" panose="020B0604020202020204" pitchFamily="34" charset="0"/>
              </a:rPr>
              <a:t>三、传染病报告卡填写规范</a:t>
            </a:r>
            <a:endParaRPr lang="en-US" altLang="en-US" dirty="0"/>
          </a:p>
        </p:txBody>
      </p:sp>
    </p:spTree>
    <p:custDataLst>
      <p:tags r:id="rId1"/>
    </p:custDataLst>
  </p:cSld>
  <p:clrMapOvr>
    <a:masterClrMapping/>
  </p:clrMapOvr>
  <p:transition>
    <p:blinds/>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81" name="标题 1049080"/>
          <p:cNvSpPr>
            <a:spLocks noGrp="1"/>
          </p:cNvSpPr>
          <p:nvPr>
            <p:ph type="title" idx="4294967295"/>
          </p:nvPr>
        </p:nvSpPr>
        <p:spPr>
          <a:xfrm>
            <a:off x="285720" y="476250"/>
            <a:ext cx="938243" cy="4032250"/>
          </a:xfrm>
        </p:spPr>
        <p:txBody>
          <a:bodyPr lIns="91440" tIns="45720" rIns="91440" bIns="45720" anchor="ctr"/>
          <a:lstStyle/>
          <a:p>
            <a:pPr>
              <a:buNone/>
            </a:pPr>
            <a:r>
              <a:rPr lang="en-US" altLang="en-US" sz="4000" baseline="0" dirty="0">
                <a:latin typeface="Arial" panose="020B0604020202020204" pitchFamily="34" charset="0"/>
                <a:ea typeface="黑体" panose="02010600030101010101" pitchFamily="2" charset="-122"/>
                <a:sym typeface="Arial" panose="020B0604020202020204" pitchFamily="34" charset="0"/>
              </a:rPr>
              <a:t/>
            </a:r>
            <a:br>
              <a:rPr lang="en-US" altLang="en-US" sz="4000" baseline="0" dirty="0">
                <a:latin typeface="Arial" panose="020B0604020202020204" pitchFamily="34" charset="0"/>
                <a:ea typeface="黑体" panose="02010600030101010101" pitchFamily="2" charset="-122"/>
                <a:sym typeface="Arial" panose="020B0604020202020204" pitchFamily="34" charset="0"/>
              </a:rPr>
            </a:br>
            <a:r>
              <a:rPr lang="zh-CN" altLang="en-US" sz="4000" baseline="0" dirty="0">
                <a:latin typeface="Arial" panose="020B0604020202020204" pitchFamily="34" charset="0"/>
                <a:ea typeface="黑体" panose="02010600030101010101" pitchFamily="2" charset="-122"/>
                <a:sym typeface="Arial" panose="020B0604020202020204" pitchFamily="34" charset="0"/>
              </a:rPr>
              <a:t>报</a:t>
            </a:r>
            <a:r>
              <a:rPr lang="en-US" altLang="en-US" sz="4000" baseline="0" dirty="0">
                <a:latin typeface="Arial" panose="020B0604020202020204" pitchFamily="34" charset="0"/>
                <a:ea typeface="黑体" panose="02010600030101010101" pitchFamily="2" charset="-122"/>
                <a:sym typeface="Arial" panose="020B0604020202020204" pitchFamily="34" charset="0"/>
              </a:rPr>
              <a:t/>
            </a:r>
            <a:br>
              <a:rPr lang="en-US" altLang="en-US" sz="4000" baseline="0" dirty="0">
                <a:latin typeface="Arial" panose="020B0604020202020204" pitchFamily="34" charset="0"/>
                <a:ea typeface="黑体" panose="02010600030101010101" pitchFamily="2" charset="-122"/>
                <a:sym typeface="Arial" panose="020B0604020202020204" pitchFamily="34" charset="0"/>
              </a:rPr>
            </a:br>
            <a:r>
              <a:rPr lang="zh-CN" altLang="en-US" sz="4000" baseline="0" dirty="0">
                <a:latin typeface="Arial" panose="020B0604020202020204" pitchFamily="34" charset="0"/>
                <a:ea typeface="黑体" panose="02010600030101010101" pitchFamily="2" charset="-122"/>
                <a:sym typeface="Arial" panose="020B0604020202020204" pitchFamily="34" charset="0"/>
              </a:rPr>
              <a:t>告</a:t>
            </a:r>
            <a:r>
              <a:rPr lang="en-US" altLang="en-US" sz="4000" baseline="0" dirty="0">
                <a:latin typeface="Arial" panose="020B0604020202020204" pitchFamily="34" charset="0"/>
                <a:ea typeface="黑体" panose="02010600030101010101" pitchFamily="2" charset="-122"/>
                <a:sym typeface="Arial" panose="020B0604020202020204" pitchFamily="34" charset="0"/>
              </a:rPr>
              <a:t/>
            </a:r>
            <a:br>
              <a:rPr lang="en-US" altLang="en-US" sz="4000" baseline="0" dirty="0">
                <a:latin typeface="Arial" panose="020B0604020202020204" pitchFamily="34" charset="0"/>
                <a:ea typeface="黑体" panose="02010600030101010101" pitchFamily="2" charset="-122"/>
                <a:sym typeface="Arial" panose="020B0604020202020204" pitchFamily="34" charset="0"/>
              </a:rPr>
            </a:br>
            <a:r>
              <a:rPr lang="zh-CN" altLang="en-US" sz="4000" baseline="0" dirty="0">
                <a:latin typeface="Arial" panose="020B0604020202020204" pitchFamily="34" charset="0"/>
                <a:ea typeface="黑体" panose="02010600030101010101" pitchFamily="2" charset="-122"/>
                <a:sym typeface="Arial" panose="020B0604020202020204" pitchFamily="34" charset="0"/>
              </a:rPr>
              <a:t>卡</a:t>
            </a:r>
            <a:endParaRPr lang="en-US" altLang="en-US" dirty="0"/>
          </a:p>
        </p:txBody>
      </p:sp>
      <p:pic>
        <p:nvPicPr>
          <p:cNvPr id="2097178" name="图片 2097177" descr="Y_9~VV)E5Z]1B0[(([{9X%S"/>
          <p:cNvPicPr>
            <a:picLocks noChangeAspect="1"/>
          </p:cNvPicPr>
          <p:nvPr/>
        </p:nvPicPr>
        <p:blipFill>
          <a:blip r:embed="rId3"/>
          <a:srcRect/>
          <a:stretch>
            <a:fillRect/>
          </a:stretch>
        </p:blipFill>
        <p:spPr>
          <a:xfrm>
            <a:off x="2124075" y="0"/>
            <a:ext cx="6538913" cy="6858000"/>
          </a:xfrm>
          <a:prstGeom prst="rect">
            <a:avLst/>
          </a:prstGeom>
          <a:noFill/>
          <a:ln w="9525">
            <a:noFill/>
          </a:ln>
        </p:spPr>
      </p:pic>
    </p:spTree>
    <p:custDataLst>
      <p:tags r:id="rId1"/>
    </p:custDataLst>
  </p:cSld>
  <p:clrMapOvr>
    <a:masterClrMapping/>
  </p:clrMapOvr>
  <p:transition>
    <p:blinds/>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85" name="矩形 1049084"/>
          <p:cNvSpPr/>
          <p:nvPr/>
        </p:nvSpPr>
        <p:spPr>
          <a:xfrm>
            <a:off x="428596" y="1714488"/>
            <a:ext cx="8143932" cy="3250121"/>
          </a:xfrm>
          <a:prstGeom prst="rect">
            <a:avLst/>
          </a:prstGeom>
          <a:noFill/>
          <a:ln w="9525">
            <a:noFill/>
          </a:ln>
        </p:spPr>
        <p:txBody>
          <a:bodyPr vert="horz" wrap="square" lIns="91440" tIns="45720" rIns="91440" bIns="45720" anchor="t">
            <a:spAutoFit/>
          </a:bodyPr>
          <a:lstStyle/>
          <a:p>
            <a:pPr algn="just">
              <a:lnSpc>
                <a:spcPct val="150000"/>
              </a:lnSpc>
              <a:spcBef>
                <a:spcPct val="30000"/>
              </a:spcBef>
              <a:spcAft>
                <a:spcPct val="30000"/>
              </a:spcAft>
              <a:buClr>
                <a:srgbClr val="CFDEF3"/>
              </a:buClr>
              <a:buNone/>
            </a:pPr>
            <a:r>
              <a:rPr lang="zh-CN" altLang="en-US" sz="3200" b="0" baseline="0" dirty="0">
                <a:solidFill>
                  <a:srgbClr val="67841A"/>
                </a:solidFill>
                <a:latin typeface="Arial" panose="020B0604020202020204" pitchFamily="34" charset="0"/>
                <a:ea typeface="宋体" panose="02010600030101010101" pitchFamily="2" charset="-122"/>
                <a:sym typeface="Arial" panose="020B0604020202020204" pitchFamily="34" charset="0"/>
              </a:rPr>
              <a:t>初诊病例直接标识“初次报告”，病人同时患</a:t>
            </a:r>
            <a:r>
              <a:rPr lang="zh-CN" altLang="en-US" sz="3200" b="0" baseline="0" dirty="0">
                <a:solidFill>
                  <a:srgbClr val="FF0000"/>
                </a:solidFill>
                <a:latin typeface="Arial" panose="020B0604020202020204" pitchFamily="34" charset="0"/>
                <a:ea typeface="宋体" panose="02010600030101010101" pitchFamily="2" charset="-122"/>
                <a:sym typeface="Arial" panose="020B0604020202020204" pitchFamily="34" charset="0"/>
              </a:rPr>
              <a:t>两种</a:t>
            </a:r>
            <a:r>
              <a:rPr lang="zh-CN" altLang="en-US" sz="3200" b="0" baseline="0" dirty="0">
                <a:solidFill>
                  <a:srgbClr val="67841A"/>
                </a:solidFill>
                <a:latin typeface="Arial" panose="020B0604020202020204" pitchFamily="34" charset="0"/>
                <a:ea typeface="宋体" panose="02010600030101010101" pitchFamily="2" charset="-122"/>
                <a:sym typeface="Arial" panose="020B0604020202020204" pitchFamily="34" charset="0"/>
              </a:rPr>
              <a:t>或</a:t>
            </a:r>
            <a:r>
              <a:rPr lang="zh-CN" altLang="en-US" sz="3200" b="0" baseline="0" dirty="0">
                <a:solidFill>
                  <a:srgbClr val="FF0000"/>
                </a:solidFill>
                <a:latin typeface="Arial" panose="020B0604020202020204" pitchFamily="34" charset="0"/>
                <a:ea typeface="宋体" panose="02010600030101010101" pitchFamily="2" charset="-122"/>
                <a:sym typeface="Arial" panose="020B0604020202020204" pitchFamily="34" charset="0"/>
              </a:rPr>
              <a:t>两种以上</a:t>
            </a:r>
            <a:r>
              <a:rPr lang="zh-CN" altLang="en-US" sz="3200" b="0" baseline="0" dirty="0">
                <a:solidFill>
                  <a:srgbClr val="67841A"/>
                </a:solidFill>
                <a:latin typeface="Arial" panose="020B0604020202020204" pitchFamily="34" charset="0"/>
                <a:ea typeface="宋体" panose="02010600030101010101" pitchFamily="2" charset="-122"/>
                <a:sym typeface="Arial" panose="020B0604020202020204" pitchFamily="34" charset="0"/>
              </a:rPr>
              <a:t>传染病时应</a:t>
            </a:r>
            <a:r>
              <a:rPr lang="zh-CN" altLang="en-US" sz="3200" b="0" baseline="0" dirty="0">
                <a:solidFill>
                  <a:srgbClr val="FF0000"/>
                </a:solidFill>
                <a:latin typeface="Arial" panose="020B0604020202020204" pitchFamily="34" charset="0"/>
                <a:ea typeface="宋体" panose="02010600030101010101" pitchFamily="2" charset="-122"/>
                <a:sym typeface="Arial" panose="020B0604020202020204" pitchFamily="34" charset="0"/>
              </a:rPr>
              <a:t>分别</a:t>
            </a:r>
            <a:r>
              <a:rPr lang="zh-CN" altLang="en-US" sz="3200" b="0" baseline="0" dirty="0">
                <a:solidFill>
                  <a:srgbClr val="67841A"/>
                </a:solidFill>
                <a:latin typeface="Arial" panose="020B0604020202020204" pitchFamily="34" charset="0"/>
                <a:ea typeface="宋体" panose="02010600030101010101" pitchFamily="2" charset="-122"/>
                <a:sym typeface="Arial" panose="020B0604020202020204" pitchFamily="34" charset="0"/>
              </a:rPr>
              <a:t>报卡</a:t>
            </a:r>
            <a:r>
              <a:rPr lang="zh-CN" altLang="en-US" sz="3200" b="0" baseline="0" dirty="0" smtClean="0">
                <a:solidFill>
                  <a:srgbClr val="67841A"/>
                </a:solidFill>
                <a:latin typeface="Arial" panose="020B0604020202020204" pitchFamily="34" charset="0"/>
                <a:ea typeface="宋体" panose="02010600030101010101" pitchFamily="2" charset="-122"/>
                <a:sym typeface="Arial" panose="020B0604020202020204" pitchFamily="34" charset="0"/>
              </a:rPr>
              <a:t>。</a:t>
            </a:r>
            <a:endParaRPr lang="en-US" altLang="zh-CN" sz="3200" b="0" baseline="0" dirty="0" smtClean="0">
              <a:solidFill>
                <a:srgbClr val="67841A"/>
              </a:solidFill>
              <a:latin typeface="Arial" panose="020B0604020202020204" pitchFamily="34" charset="0"/>
              <a:ea typeface="宋体" panose="02010600030101010101" pitchFamily="2" charset="-122"/>
              <a:sym typeface="Arial" panose="020B0604020202020204" pitchFamily="34" charset="0"/>
            </a:endParaRPr>
          </a:p>
          <a:p>
            <a:pPr algn="just">
              <a:lnSpc>
                <a:spcPct val="150000"/>
              </a:lnSpc>
              <a:spcBef>
                <a:spcPct val="30000"/>
              </a:spcBef>
              <a:spcAft>
                <a:spcPct val="30000"/>
              </a:spcAft>
              <a:buClr>
                <a:srgbClr val="CFDEF3"/>
              </a:buClr>
              <a:buNone/>
            </a:pPr>
            <a:endParaRPr lang="en-US" altLang="en-US" sz="3200" b="0" dirty="0" smtClean="0">
              <a:solidFill>
                <a:srgbClr val="67841A"/>
              </a:solidFill>
              <a:ea typeface="宋体" panose="02010600030101010101" pitchFamily="2" charset="-122"/>
            </a:endParaRPr>
          </a:p>
          <a:p>
            <a:pPr algn="just">
              <a:lnSpc>
                <a:spcPct val="150000"/>
              </a:lnSpc>
              <a:spcBef>
                <a:spcPct val="30000"/>
              </a:spcBef>
              <a:spcAft>
                <a:spcPct val="30000"/>
              </a:spcAft>
              <a:buClr>
                <a:srgbClr val="CFDEF3"/>
              </a:buClr>
              <a:buNone/>
            </a:pPr>
            <a:endParaRPr lang="en-US" altLang="en-US" dirty="0">
              <a:latin typeface="Arial" panose="020B0604020202020204" pitchFamily="34" charset="0"/>
            </a:endParaRPr>
          </a:p>
        </p:txBody>
      </p:sp>
      <p:sp>
        <p:nvSpPr>
          <p:cNvPr id="1049087" name="矩形 1049086"/>
          <p:cNvSpPr/>
          <p:nvPr/>
        </p:nvSpPr>
        <p:spPr>
          <a:xfrm>
            <a:off x="468312" y="260350"/>
            <a:ext cx="7560072" cy="800219"/>
          </a:xfrm>
          <a:prstGeom prst="rect">
            <a:avLst/>
          </a:prstGeom>
          <a:effectLst/>
        </p:spPr>
        <p:txBody>
          <a:bodyPr vert="horz" lIns="91440" tIns="45720" rIns="91440" bIns="45720" rtlCol="0" anchor="ctr" anchorCtr="0">
            <a:normAutofit/>
          </a:bodyPr>
          <a:lstStyle/>
          <a:p>
            <a:pPr marL="320040" indent="-320040" algn="ctr">
              <a:buClr>
                <a:schemeClr val="accent6">
                  <a:lumMod val="75000"/>
                </a:schemeClr>
              </a:buClr>
              <a:buSzPct val="128000"/>
              <a:buFont typeface="Georgia" panose="02040502050405020303" pitchFamily="18" charset="0"/>
            </a:pPr>
            <a:r>
              <a:rPr lang="en-US" altLang="zh-CN" sz="4600"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cs typeface="+mj-cs"/>
              </a:rPr>
              <a:t>  1</a:t>
            </a:r>
            <a:r>
              <a:rPr lang="zh-CN" altLang="en-US" sz="4600"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cs typeface="+mj-cs"/>
              </a:rPr>
              <a:t>、报卡类别</a:t>
            </a:r>
            <a:endParaRPr lang="en-US" altLang="en-US" sz="4600"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cs typeface="+mj-cs"/>
            </a:endParaRPr>
          </a:p>
        </p:txBody>
      </p:sp>
    </p:spTree>
    <p:custDataLst>
      <p:tags r:id="rId1"/>
    </p:custDataLst>
  </p:cSld>
  <p:clrMapOvr>
    <a:masterClrMapping/>
  </p:clrMapOvr>
  <p:transition>
    <p:blinds/>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37" name="矩形 1048936"/>
          <p:cNvSpPr/>
          <p:nvPr/>
        </p:nvSpPr>
        <p:spPr>
          <a:xfrm>
            <a:off x="1660525" y="722313"/>
            <a:ext cx="184150" cy="366712"/>
          </a:xfrm>
          <a:prstGeom prst="rect">
            <a:avLst/>
          </a:prstGeom>
          <a:noFill/>
          <a:ln w="9525">
            <a:noFill/>
          </a:ln>
        </p:spPr>
        <p:txBody>
          <a:bodyPr vert="horz" wrap="none" lIns="92075" tIns="46038" rIns="92075" bIns="46038" anchor="t">
            <a:spAutoFit/>
          </a:bodyPr>
          <a:lstStyle/>
          <a:p>
            <a:endParaRPr>
              <a:latin typeface="Arial" panose="020B0604020202020204" pitchFamily="34" charset="0"/>
            </a:endParaRPr>
          </a:p>
        </p:txBody>
      </p:sp>
      <p:sp>
        <p:nvSpPr>
          <p:cNvPr id="1048947" name="矩形 1048946"/>
          <p:cNvSpPr/>
          <p:nvPr/>
        </p:nvSpPr>
        <p:spPr>
          <a:xfrm>
            <a:off x="3203575" y="5473700"/>
            <a:ext cx="233363" cy="679450"/>
          </a:xfrm>
          <a:prstGeom prst="rect">
            <a:avLst/>
          </a:prstGeom>
          <a:noFill/>
          <a:ln w="9525">
            <a:noFill/>
          </a:ln>
        </p:spPr>
        <p:txBody>
          <a:bodyPr vert="horz" wrap="none" lIns="91440" tIns="45720" rIns="91440" bIns="45720" anchor="t">
            <a:spAutoFit/>
          </a:bodyPr>
          <a:lstStyle/>
          <a:p>
            <a:pPr>
              <a:buNone/>
            </a:pPr>
            <a:endParaRPr lang="zh-CN" altLang="en-US" baseline="0" dirty="0">
              <a:solidFill>
                <a:srgbClr val="67841A"/>
              </a:solidFill>
              <a:latin typeface="Arial" panose="020B0604020202020204" pitchFamily="34" charset="0"/>
              <a:ea typeface="宋体" panose="02010600030101010101" pitchFamily="2" charset="-122"/>
              <a:sym typeface="Arial" panose="020B0604020202020204" pitchFamily="34" charset="0"/>
            </a:endParaRPr>
          </a:p>
          <a:p>
            <a:pPr>
              <a:lnSpc>
                <a:spcPct val="150000"/>
              </a:lnSpc>
              <a:spcBef>
                <a:spcPct val="20000"/>
              </a:spcBef>
              <a:buClr>
                <a:srgbClr val="808080"/>
              </a:buClr>
              <a:buSzPct val="70000"/>
              <a:buFont typeface="Wingdings" panose="05000000000000000000" pitchFamily="2" charset="2"/>
              <a:buChar char="®"/>
            </a:pPr>
            <a:endParaRPr lang="zh-CN" altLang="en-US" baseline="0" dirty="0">
              <a:solidFill>
                <a:srgbClr val="67841A"/>
              </a:solidFill>
              <a:latin typeface="Arial" panose="020B0604020202020204" pitchFamily="34" charset="0"/>
              <a:ea typeface="宋体" panose="02010600030101010101" pitchFamily="2" charset="-122"/>
              <a:sym typeface="Arial" panose="020B0604020202020204" pitchFamily="34" charset="0"/>
            </a:endParaRPr>
          </a:p>
        </p:txBody>
      </p:sp>
      <p:sp>
        <p:nvSpPr>
          <p:cNvPr id="1048949" name="矩形 1048948"/>
          <p:cNvSpPr/>
          <p:nvPr/>
        </p:nvSpPr>
        <p:spPr>
          <a:xfrm>
            <a:off x="251520" y="905669"/>
            <a:ext cx="8748712" cy="5262979"/>
          </a:xfrm>
          <a:prstGeom prst="rect">
            <a:avLst/>
          </a:prstGeom>
          <a:noFill/>
          <a:ln w="9525">
            <a:noFill/>
          </a:ln>
        </p:spPr>
        <p:txBody>
          <a:bodyPr vert="horz" lIns="91440" tIns="45720" rIns="91440" bIns="45720" anchor="t">
            <a:spAutoFit/>
          </a:bodyPr>
          <a:lstStyle/>
          <a:p>
            <a:pPr marL="457200">
              <a:lnSpc>
                <a:spcPct val="150000"/>
              </a:lnSpc>
              <a:buClr>
                <a:srgbClr val="00CC00"/>
              </a:buClr>
              <a:buFont typeface="Wingdings" panose="05000000000000000000" pitchFamily="2" charset="2"/>
              <a:buChar char="Ø"/>
            </a:pPr>
            <a:r>
              <a:rPr lang="zh-CN" altLang="en-US" sz="3200" dirty="0">
                <a:solidFill>
                  <a:srgbClr val="67841A"/>
                </a:solidFill>
                <a:ea typeface="宋体" panose="02010600030101010101" pitchFamily="2" charset="-122"/>
              </a:rPr>
              <a:t>疫情报告的法律规范</a:t>
            </a:r>
            <a:endParaRPr lang="en-US" altLang="en-US" sz="3200" dirty="0">
              <a:solidFill>
                <a:srgbClr val="67841A"/>
              </a:solidFill>
              <a:ea typeface="宋体" panose="02010600030101010101" pitchFamily="2" charset="-122"/>
            </a:endParaRPr>
          </a:p>
          <a:p>
            <a:pPr marL="457200">
              <a:lnSpc>
                <a:spcPct val="150000"/>
              </a:lnSpc>
              <a:buClr>
                <a:srgbClr val="00CC00"/>
              </a:buClr>
              <a:buFont typeface="Wingdings" panose="05000000000000000000" pitchFamily="2" charset="2"/>
              <a:buChar char="Ø"/>
            </a:pPr>
            <a:r>
              <a:rPr lang="zh-CN" altLang="en-US" sz="3200" baseline="0" dirty="0">
                <a:solidFill>
                  <a:srgbClr val="67841A"/>
                </a:solidFill>
                <a:latin typeface="Arial" panose="020B0604020202020204" pitchFamily="34" charset="0"/>
                <a:ea typeface="宋体" panose="02010600030101010101" pitchFamily="2" charset="-122"/>
                <a:sym typeface="黑体" panose="02010600030101010101" pitchFamily="2" charset="-122"/>
              </a:rPr>
              <a:t>传染病及报告时限</a:t>
            </a:r>
            <a:endParaRPr lang="en-US" altLang="en-US" dirty="0">
              <a:latin typeface="Arial" panose="020B0604020202020204" pitchFamily="34" charset="0"/>
            </a:endParaRPr>
          </a:p>
          <a:p>
            <a:pPr marL="457200">
              <a:lnSpc>
                <a:spcPct val="150000"/>
              </a:lnSpc>
              <a:buClr>
                <a:srgbClr val="00CC00"/>
              </a:buClr>
              <a:buFont typeface="Wingdings" panose="05000000000000000000" pitchFamily="2" charset="2"/>
              <a:buChar char="Ø"/>
            </a:pPr>
            <a:r>
              <a:rPr lang="zh-CN" altLang="en-US" sz="3200" baseline="0" dirty="0">
                <a:solidFill>
                  <a:srgbClr val="67841A"/>
                </a:solidFill>
                <a:latin typeface="Arial" panose="020B0604020202020204" pitchFamily="34" charset="0"/>
                <a:ea typeface="宋体" panose="02010600030101010101" pitchFamily="2" charset="-122"/>
                <a:sym typeface="黑体" panose="02010600030101010101" pitchFamily="2" charset="-122"/>
              </a:rPr>
              <a:t>传染病报卡填写规范</a:t>
            </a:r>
            <a:endParaRPr lang="en-US" altLang="en-US" dirty="0">
              <a:latin typeface="Arial" panose="020B0604020202020204" pitchFamily="34" charset="0"/>
            </a:endParaRPr>
          </a:p>
          <a:p>
            <a:pPr marL="457200">
              <a:lnSpc>
                <a:spcPct val="150000"/>
              </a:lnSpc>
              <a:buClr>
                <a:srgbClr val="00CC00"/>
              </a:buClr>
              <a:buFont typeface="Wingdings" panose="05000000000000000000" pitchFamily="2" charset="2"/>
              <a:buChar char="Ø"/>
            </a:pPr>
            <a:r>
              <a:rPr lang="zh-CN" altLang="en-US" sz="3200" baseline="0" dirty="0">
                <a:solidFill>
                  <a:srgbClr val="67841A"/>
                </a:solidFill>
                <a:latin typeface="Arial" panose="020B0604020202020204" pitchFamily="34" charset="0"/>
                <a:ea typeface="宋体" panose="02010600030101010101" pitchFamily="2" charset="-122"/>
                <a:sym typeface="Arial" panose="020B0604020202020204" pitchFamily="34" charset="0"/>
              </a:rPr>
              <a:t>传染病报卡报告常见</a:t>
            </a:r>
            <a:r>
              <a:rPr lang="zh-CN" altLang="en-US" sz="3200" baseline="0" dirty="0" smtClean="0">
                <a:solidFill>
                  <a:srgbClr val="67841A"/>
                </a:solidFill>
                <a:latin typeface="Arial" panose="020B0604020202020204" pitchFamily="34" charset="0"/>
                <a:ea typeface="宋体" panose="02010600030101010101" pitchFamily="2" charset="-122"/>
                <a:sym typeface="Arial" panose="020B0604020202020204" pitchFamily="34" charset="0"/>
              </a:rPr>
              <a:t>问题</a:t>
            </a:r>
            <a:endParaRPr lang="en-US" altLang="zh-CN" sz="3200" baseline="0" dirty="0" smtClean="0">
              <a:solidFill>
                <a:srgbClr val="67841A"/>
              </a:solidFill>
              <a:latin typeface="Arial" panose="020B0604020202020204" pitchFamily="34" charset="0"/>
              <a:ea typeface="宋体" panose="02010600030101010101" pitchFamily="2" charset="-122"/>
              <a:sym typeface="Arial" panose="020B0604020202020204" pitchFamily="34" charset="0"/>
            </a:endParaRPr>
          </a:p>
          <a:p>
            <a:pPr marL="457200">
              <a:lnSpc>
                <a:spcPct val="150000"/>
              </a:lnSpc>
              <a:buClr>
                <a:srgbClr val="00CC00"/>
              </a:buClr>
              <a:buFont typeface="Wingdings" panose="05000000000000000000" pitchFamily="2" charset="2"/>
              <a:buChar char="Ø"/>
            </a:pPr>
            <a:r>
              <a:rPr lang="zh-CN" altLang="en-US" sz="3200" dirty="0">
                <a:solidFill>
                  <a:srgbClr val="67841A"/>
                </a:solidFill>
                <a:ea typeface="宋体" panose="02010600030101010101" pitchFamily="2" charset="-122"/>
              </a:rPr>
              <a:t>死因、肿瘤报告管理</a:t>
            </a:r>
            <a:endParaRPr lang="zh-CN" altLang="en-US" sz="3200" baseline="0" dirty="0">
              <a:solidFill>
                <a:srgbClr val="67841A"/>
              </a:solidFill>
              <a:latin typeface="Arial" panose="020B0604020202020204" pitchFamily="34" charset="0"/>
              <a:ea typeface="宋体" panose="02010600030101010101" pitchFamily="2" charset="-122"/>
              <a:sym typeface="黑体" panose="02010600030101010101" pitchFamily="2" charset="-122"/>
            </a:endParaRPr>
          </a:p>
          <a:p>
            <a:pPr marL="457200">
              <a:lnSpc>
                <a:spcPct val="150000"/>
              </a:lnSpc>
              <a:buClr>
                <a:srgbClr val="00CC00"/>
              </a:buClr>
              <a:buNone/>
            </a:pPr>
            <a:endParaRPr lang="zh-CN" altLang="en-US" sz="3200" baseline="0" dirty="0">
              <a:solidFill>
                <a:srgbClr val="67841A"/>
              </a:solidFill>
              <a:latin typeface="Arial" panose="020B0604020202020204" pitchFamily="34" charset="0"/>
              <a:ea typeface="宋体" panose="02010600030101010101" pitchFamily="2" charset="-122"/>
              <a:sym typeface="Arial" panose="020B0604020202020204" pitchFamily="34" charset="0"/>
            </a:endParaRPr>
          </a:p>
          <a:p>
            <a:pPr marL="457200">
              <a:lnSpc>
                <a:spcPct val="150000"/>
              </a:lnSpc>
              <a:buClr>
                <a:srgbClr val="00CC00"/>
              </a:buClr>
              <a:buNone/>
            </a:pPr>
            <a:endParaRPr lang="zh-CN" altLang="en-US" sz="3200" baseline="0" dirty="0">
              <a:solidFill>
                <a:srgbClr val="67841A"/>
              </a:solidFill>
              <a:latin typeface="Arial" panose="020B0604020202020204" pitchFamily="34" charset="0"/>
              <a:ea typeface="宋体" panose="02010600030101010101" pitchFamily="2" charset="-122"/>
              <a:sym typeface="Arial" panose="020B0604020202020204" pitchFamily="34" charset="0"/>
            </a:endParaRPr>
          </a:p>
        </p:txBody>
      </p:sp>
    </p:spTree>
    <p:custDataLst>
      <p:tags r:id="rId1"/>
    </p:custDataLst>
  </p:cSld>
  <p:clrMapOvr>
    <a:masterClrMapping/>
  </p:clrMapOvr>
  <p:transition>
    <p:blinds/>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91" name="内容占位符 1049090"/>
          <p:cNvSpPr>
            <a:spLocks noGrp="1"/>
          </p:cNvSpPr>
          <p:nvPr>
            <p:ph idx="4294967295"/>
          </p:nvPr>
        </p:nvSpPr>
        <p:spPr>
          <a:xfrm>
            <a:off x="928662" y="2348880"/>
            <a:ext cx="6940898" cy="1440309"/>
          </a:xfrm>
          <a:prstGeom prst="rect">
            <a:avLst/>
          </a:prstGeom>
          <a:noFill/>
          <a:ln w="9525">
            <a:noFill/>
          </a:ln>
        </p:spPr>
        <p:txBody>
          <a:bodyPr vert="horz" lIns="91440" tIns="45720" rIns="91440" bIns="45720" anchor="t"/>
          <a:lstStyle>
            <a:lvl1pPr marL="0" lvl="0" indent="0" algn="l" defTabSz="914400" eaLnBrk="1" fontAlgn="base" latinLnBrk="0" hangingPunct="1">
              <a:lnSpc>
                <a:spcPct val="100000"/>
              </a:lnSpc>
              <a:spcBef>
                <a:spcPct val="20000"/>
              </a:spcBef>
              <a:spcAft>
                <a:spcPct val="0"/>
              </a:spcAft>
              <a:buNone/>
              <a:defRPr sz="24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1pPr>
            <a:lvl2pPr marL="457200" lvl="1" indent="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2pPr>
            <a:lvl3pPr marL="1143000" lvl="2"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3pPr>
            <a:lvl4pPr marL="1600200" lvl="3"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4pPr>
            <a:lvl5pPr marL="2057400" lvl="4"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5pPr>
          </a:lstStyle>
          <a:p>
            <a:pPr marL="0" lvl="0" indent="0" algn="l" eaLnBrk="1" fontAlgn="base" latinLnBrk="0" hangingPunct="1">
              <a:lnSpc>
                <a:spcPct val="100000"/>
              </a:lnSpc>
              <a:spcBef>
                <a:spcPct val="20000"/>
              </a:spcBef>
              <a:spcAft>
                <a:spcPct val="0"/>
              </a:spcAft>
              <a:buNone/>
            </a:pPr>
            <a:r>
              <a:rPr lang="zh-CN" altLang="en-US" sz="2800"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填写患者的真实姓名。</a:t>
            </a:r>
            <a:endParaRPr lang="en-US" altLang="en-US" dirty="0"/>
          </a:p>
        </p:txBody>
      </p:sp>
      <p:sp>
        <p:nvSpPr>
          <p:cNvPr id="1049093" name="矩形 1049092"/>
          <p:cNvSpPr/>
          <p:nvPr/>
        </p:nvSpPr>
        <p:spPr>
          <a:xfrm>
            <a:off x="539750" y="620713"/>
            <a:ext cx="7272610" cy="800219"/>
          </a:xfrm>
          <a:prstGeom prst="rect">
            <a:avLst/>
          </a:prstGeom>
          <a:effectLst/>
        </p:spPr>
        <p:txBody>
          <a:bodyPr vert="horz" lIns="91440" tIns="45720" rIns="91440" bIns="45720" rtlCol="0" anchor="ctr" anchorCtr="0">
            <a:normAutofit/>
          </a:bodyPr>
          <a:lstStyle/>
          <a:p>
            <a:pPr marL="320040" indent="-320040" algn="ctr">
              <a:buClr>
                <a:schemeClr val="accent6">
                  <a:lumMod val="75000"/>
                </a:schemeClr>
              </a:buClr>
              <a:buSzPct val="128000"/>
              <a:buFont typeface="Georgia" panose="02040502050405020303" pitchFamily="18" charset="0"/>
            </a:pPr>
            <a:r>
              <a:rPr lang="en-US" altLang="zh-CN" sz="4600"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cs typeface="+mj-cs"/>
              </a:rPr>
              <a:t> 2</a:t>
            </a:r>
            <a:r>
              <a:rPr lang="zh-CN" altLang="en-US" sz="4600"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cs typeface="+mj-cs"/>
              </a:rPr>
              <a:t>、患者姓名</a:t>
            </a:r>
            <a:endParaRPr lang="en-US" altLang="en-US" sz="4600"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cs typeface="+mj-cs"/>
            </a:endParaRPr>
          </a:p>
        </p:txBody>
      </p:sp>
    </p:spTree>
    <p:custDataLst>
      <p:tags r:id="rId1"/>
    </p:custDataLst>
  </p:cSld>
  <p:clrMapOvr>
    <a:masterClrMapping/>
  </p:clrMapOvr>
  <p:transition>
    <p:blinds/>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97" name="标题 1049096"/>
          <p:cNvSpPr>
            <a:spLocks noGrp="1"/>
          </p:cNvSpPr>
          <p:nvPr>
            <p:ph type="title" idx="4294967295"/>
          </p:nvPr>
        </p:nvSpPr>
        <p:spPr>
          <a:xfrm>
            <a:off x="0" y="422275"/>
            <a:ext cx="6070600" cy="790575"/>
          </a:xfrm>
        </p:spPr>
        <p:txBody>
          <a:bodyPr lIns="91440" tIns="45720" rIns="91440" bIns="45720" anchor="ctr"/>
          <a:lstStyle/>
          <a:p>
            <a:pPr>
              <a:buNone/>
            </a:pPr>
            <a:r>
              <a:rPr lang="zh-CN" altLang="en-US" baseline="0" dirty="0">
                <a:latin typeface="Arial" panose="020B0604020202020204" pitchFamily="34" charset="0"/>
                <a:ea typeface="黑体" panose="02010600030101010101" pitchFamily="2" charset="-122"/>
                <a:sym typeface="Arial" panose="020B0604020202020204" pitchFamily="34" charset="0"/>
              </a:rPr>
              <a:t>患儿家长姓名</a:t>
            </a:r>
            <a:endParaRPr lang="en-US" altLang="en-US" dirty="0"/>
          </a:p>
        </p:txBody>
      </p:sp>
      <p:sp>
        <p:nvSpPr>
          <p:cNvPr id="1049099" name="内容占位符 1049098"/>
          <p:cNvSpPr>
            <a:spLocks noGrp="1"/>
          </p:cNvSpPr>
          <p:nvPr>
            <p:ph idx="4294967295"/>
          </p:nvPr>
        </p:nvSpPr>
        <p:spPr>
          <a:xfrm>
            <a:off x="467544" y="1700808"/>
            <a:ext cx="7886700" cy="4430713"/>
          </a:xfrm>
          <a:prstGeom prst="rect">
            <a:avLst/>
          </a:prstGeom>
          <a:noFill/>
          <a:ln w="9525">
            <a:noFill/>
          </a:ln>
        </p:spPr>
        <p:txBody>
          <a:bodyPr vert="horz" lIns="91440" tIns="45720" rIns="91440" bIns="45720" anchor="t"/>
          <a:lstStyle>
            <a:lvl1pPr marL="0" lvl="0" indent="0" algn="l" defTabSz="914400" eaLnBrk="1" fontAlgn="base" latinLnBrk="0" hangingPunct="1">
              <a:lnSpc>
                <a:spcPct val="100000"/>
              </a:lnSpc>
              <a:spcBef>
                <a:spcPct val="20000"/>
              </a:spcBef>
              <a:spcAft>
                <a:spcPct val="0"/>
              </a:spcAft>
              <a:buNone/>
              <a:defRPr sz="24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1pPr>
            <a:lvl2pPr marL="457200" lvl="1" indent="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2pPr>
            <a:lvl3pPr marL="1143000" lvl="2"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3pPr>
            <a:lvl4pPr marL="1600200" lvl="3"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4pPr>
            <a:lvl5pPr marL="2057400" lvl="4"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5pPr>
          </a:lstStyle>
          <a:p>
            <a:pPr marL="0" lvl="0" indent="0" algn="l" eaLnBrk="1" fontAlgn="base" latinLnBrk="0" hangingPunct="1">
              <a:lnSpc>
                <a:spcPct val="100000"/>
              </a:lnSpc>
              <a:spcBef>
                <a:spcPct val="20000"/>
              </a:spcBef>
              <a:spcAft>
                <a:spcPct val="0"/>
              </a:spcAft>
              <a:buNone/>
            </a:pPr>
            <a:r>
              <a:rPr lang="zh-CN" altLang="en-US"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    </a:t>
            </a:r>
            <a:r>
              <a:rPr lang="en-US" altLang="zh-CN" sz="2800"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14</a:t>
            </a:r>
            <a:r>
              <a:rPr lang="zh-CN" altLang="en-US" sz="2800"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岁以下（含</a:t>
            </a:r>
            <a:r>
              <a:rPr lang="en-US" altLang="zh-CN" sz="2800"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14</a:t>
            </a:r>
            <a:r>
              <a:rPr lang="zh-CN" altLang="en-US" sz="2800"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岁）儿童的</a:t>
            </a:r>
            <a:r>
              <a:rPr lang="zh-CN" altLang="en-US" sz="2800" u="none" baseline="0" dirty="0">
                <a:solidFill>
                  <a:srgbClr val="FF0000"/>
                </a:solidFill>
                <a:latin typeface="Arial" panose="020B0604020202020204" pitchFamily="34" charset="0"/>
                <a:ea typeface="黑体" panose="02010600030101010101" pitchFamily="2" charset="-122"/>
                <a:sym typeface="Arial" panose="020B0604020202020204" pitchFamily="34" charset="0"/>
              </a:rPr>
              <a:t>家长姓名</a:t>
            </a:r>
            <a:r>
              <a:rPr lang="zh-CN" altLang="en-US" sz="2800"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必填</a:t>
            </a:r>
            <a:r>
              <a:rPr lang="zh-CN" altLang="en-US"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a:t>
            </a:r>
            <a:endParaRPr lang="en-US" altLang="en-US" dirty="0"/>
          </a:p>
        </p:txBody>
      </p:sp>
      <p:pic>
        <p:nvPicPr>
          <p:cNvPr id="2097180" name="图片 2097179" descr="56U7C4[D0V6FO_EF]R36QUU"/>
          <p:cNvPicPr>
            <a:picLocks noChangeAspect="1"/>
          </p:cNvPicPr>
          <p:nvPr/>
        </p:nvPicPr>
        <p:blipFill>
          <a:blip r:embed="rId3"/>
          <a:srcRect/>
          <a:stretch>
            <a:fillRect/>
          </a:stretch>
        </p:blipFill>
        <p:spPr>
          <a:xfrm>
            <a:off x="1835150" y="3213100"/>
            <a:ext cx="4500563" cy="1931988"/>
          </a:xfrm>
          <a:prstGeom prst="rect">
            <a:avLst/>
          </a:prstGeom>
          <a:noFill/>
          <a:ln w="9525">
            <a:noFill/>
          </a:ln>
        </p:spPr>
      </p:pic>
    </p:spTree>
    <p:custDataLst>
      <p:tags r:id="rId1"/>
    </p:custDataLst>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097180"/>
                                        </p:tgtEl>
                                        <p:attrNameLst>
                                          <p:attrName>style.visibility</p:attrName>
                                        </p:attrNameLst>
                                      </p:cBhvr>
                                      <p:to>
                                        <p:strVal val="visible"/>
                                      </p:to>
                                    </p:set>
                                    <p:animEffect transition="in" filter="diamond(in)">
                                      <p:cBhvr>
                                        <p:cTn id="7" dur="1000"/>
                                        <p:tgtEl>
                                          <p:spTgt spid="20971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03" name="标题 1049102"/>
          <p:cNvSpPr>
            <a:spLocks noGrp="1"/>
          </p:cNvSpPr>
          <p:nvPr>
            <p:ph type="title" idx="4294967295"/>
          </p:nvPr>
        </p:nvSpPr>
        <p:spPr>
          <a:xfrm>
            <a:off x="0" y="422275"/>
            <a:ext cx="6070600" cy="790575"/>
          </a:xfrm>
        </p:spPr>
        <p:txBody>
          <a:bodyPr lIns="91440" tIns="45720" rIns="91440" bIns="45720" anchor="ctr"/>
          <a:lstStyle/>
          <a:p>
            <a:pPr>
              <a:buNone/>
            </a:pPr>
            <a:r>
              <a:rPr lang="en-US" altLang="zh-CN" baseline="0" dirty="0">
                <a:latin typeface="Arial" panose="020B0604020202020204" pitchFamily="34" charset="0"/>
                <a:ea typeface="黑体" panose="02010600030101010101" pitchFamily="2" charset="-122"/>
                <a:sym typeface="Arial" panose="020B0604020202020204" pitchFamily="34" charset="0"/>
              </a:rPr>
              <a:t>3</a:t>
            </a:r>
            <a:r>
              <a:rPr lang="zh-CN" altLang="en-US" baseline="0" dirty="0">
                <a:latin typeface="Arial" panose="020B0604020202020204" pitchFamily="34" charset="0"/>
                <a:ea typeface="黑体" panose="02010600030101010101" pitchFamily="2" charset="-122"/>
                <a:sym typeface="Arial" panose="020B0604020202020204" pitchFamily="34" charset="0"/>
              </a:rPr>
              <a:t>、身份证号</a:t>
            </a:r>
            <a:endParaRPr lang="en-US" altLang="en-US" dirty="0"/>
          </a:p>
        </p:txBody>
      </p:sp>
      <p:sp>
        <p:nvSpPr>
          <p:cNvPr id="1049105" name="内容占位符 1049104"/>
          <p:cNvSpPr>
            <a:spLocks noGrp="1"/>
          </p:cNvSpPr>
          <p:nvPr>
            <p:ph idx="4294967295"/>
          </p:nvPr>
        </p:nvSpPr>
        <p:spPr>
          <a:xfrm>
            <a:off x="520700" y="1700808"/>
            <a:ext cx="7886700" cy="4430713"/>
          </a:xfrm>
          <a:prstGeom prst="rect">
            <a:avLst/>
          </a:prstGeom>
          <a:noFill/>
          <a:ln w="9525">
            <a:noFill/>
          </a:ln>
        </p:spPr>
        <p:txBody>
          <a:bodyPr vert="horz" lIns="91440" tIns="45720" rIns="91440" bIns="45720" anchor="t"/>
          <a:lstStyle>
            <a:lvl1pPr marL="0" lvl="0" indent="0" algn="l" defTabSz="914400" eaLnBrk="1" fontAlgn="base" latinLnBrk="0" hangingPunct="1">
              <a:lnSpc>
                <a:spcPct val="100000"/>
              </a:lnSpc>
              <a:spcBef>
                <a:spcPct val="20000"/>
              </a:spcBef>
              <a:spcAft>
                <a:spcPct val="0"/>
              </a:spcAft>
              <a:buNone/>
              <a:defRPr sz="24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1pPr>
            <a:lvl2pPr marL="457200" lvl="1" indent="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2pPr>
            <a:lvl3pPr marL="1143000" lvl="2"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3pPr>
            <a:lvl4pPr marL="1600200" lvl="3"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4pPr>
            <a:lvl5pPr marL="2057400" lvl="4"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5pPr>
          </a:lstStyle>
          <a:p>
            <a:pPr marL="0" lvl="0" indent="0" algn="l" eaLnBrk="1" fontAlgn="base" latinLnBrk="0" hangingPunct="1">
              <a:lnSpc>
                <a:spcPct val="100000"/>
              </a:lnSpc>
              <a:spcBef>
                <a:spcPct val="20000"/>
              </a:spcBef>
              <a:spcAft>
                <a:spcPct val="0"/>
              </a:spcAft>
              <a:buNone/>
            </a:pPr>
            <a:r>
              <a:rPr lang="zh-CN" altLang="en-US"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  </a:t>
            </a:r>
            <a:r>
              <a:rPr lang="zh-CN" altLang="en-US" u="none" baseline="0" dirty="0">
                <a:solidFill>
                  <a:srgbClr val="FF0000"/>
                </a:solidFill>
                <a:latin typeface="Arial" panose="020B0604020202020204" pitchFamily="34" charset="0"/>
                <a:ea typeface="黑体" panose="02010600030101010101" pitchFamily="2" charset="-122"/>
                <a:sym typeface="Arial" panose="020B0604020202020204" pitchFamily="34" charset="0"/>
              </a:rPr>
              <a:t>  注意：如实填写患者或家长身份证号，</a:t>
            </a:r>
            <a:r>
              <a:rPr lang="en-US" altLang="zh-CN"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身份证号为十八位数，X</a:t>
            </a:r>
            <a:r>
              <a:rPr lang="zh-CN" altLang="en-US"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字母用小写，不能少填或多填。一般前面六位数为所在区域代码，再加八位数的出生年月日，最后四位组合数，男性倒数第二位数为奇数，女性为偶数</a:t>
            </a:r>
            <a:endParaRPr lang="en-US" altLang="en-US" dirty="0"/>
          </a:p>
        </p:txBody>
      </p:sp>
      <p:pic>
        <p:nvPicPr>
          <p:cNvPr id="2097182" name="图片 2097181" descr="NB~X93VQKC4B2BXJ~Q7NALN"/>
          <p:cNvPicPr>
            <a:picLocks noChangeAspect="1"/>
          </p:cNvPicPr>
          <p:nvPr/>
        </p:nvPicPr>
        <p:blipFill>
          <a:blip r:embed="rId3"/>
          <a:srcRect/>
          <a:stretch>
            <a:fillRect/>
          </a:stretch>
        </p:blipFill>
        <p:spPr>
          <a:xfrm>
            <a:off x="1331913" y="3573463"/>
            <a:ext cx="6264275" cy="2366962"/>
          </a:xfrm>
          <a:prstGeom prst="rect">
            <a:avLst/>
          </a:prstGeom>
          <a:noFill/>
          <a:ln w="9525">
            <a:noFill/>
          </a:ln>
        </p:spPr>
      </p:pic>
    </p:spTree>
    <p:custDataLst>
      <p:tags r:id="rId1"/>
    </p:custDataLst>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097182"/>
                                        </p:tgtEl>
                                        <p:attrNameLst>
                                          <p:attrName>style.visibility</p:attrName>
                                        </p:attrNameLst>
                                      </p:cBhvr>
                                      <p:to>
                                        <p:strVal val="visible"/>
                                      </p:to>
                                    </p:set>
                                    <p:animEffect transition="in" filter="box(in)">
                                      <p:cBhvr>
                                        <p:cTn id="7" dur="500"/>
                                        <p:tgtEl>
                                          <p:spTgt spid="20971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09" name="标题 1049108"/>
          <p:cNvSpPr>
            <a:spLocks noGrp="1"/>
          </p:cNvSpPr>
          <p:nvPr>
            <p:ph type="title" idx="4294967295"/>
          </p:nvPr>
        </p:nvSpPr>
        <p:spPr>
          <a:xfrm>
            <a:off x="445294" y="0"/>
            <a:ext cx="8540750" cy="1143000"/>
          </a:xfrm>
        </p:spPr>
        <p:txBody>
          <a:bodyPr lIns="91440" tIns="45720" rIns="91440" bIns="45720" anchor="ctr">
            <a:normAutofit/>
          </a:bodyPr>
          <a:lstStyle/>
          <a:p>
            <a:pPr algn="ctr">
              <a:buNone/>
            </a:pPr>
            <a:r>
              <a:rPr lang="en-US" altLang="zh-CN" baseline="0" dirty="0">
                <a:latin typeface="Arial" panose="020B0604020202020204" pitchFamily="34" charset="0"/>
                <a:ea typeface="黑体" panose="02010600030101010101" pitchFamily="2" charset="-122"/>
                <a:sym typeface="Arial" panose="020B0604020202020204" pitchFamily="34" charset="0"/>
              </a:rPr>
              <a:t>   </a:t>
            </a:r>
            <a:r>
              <a:rPr lang="en-US" altLang="zh-CN" dirty="0" smtClean="0">
                <a:latin typeface="Arial" panose="020B0604020202020204" pitchFamily="34" charset="0"/>
                <a:ea typeface="黑体" panose="02010600030101010101" pitchFamily="2" charset="-122"/>
                <a:sym typeface="Arial" panose="020B0604020202020204" pitchFamily="34" charset="0"/>
              </a:rPr>
              <a:t> </a:t>
            </a:r>
            <a:r>
              <a:rPr lang="en-US" altLang="zh-CN" dirty="0">
                <a:latin typeface="Arial" panose="020B0604020202020204" pitchFamily="34" charset="0"/>
                <a:ea typeface="黑体" panose="02010600030101010101" pitchFamily="2" charset="-122"/>
                <a:sym typeface="Arial" panose="020B0604020202020204" pitchFamily="34" charset="0"/>
              </a:rPr>
              <a:t>4</a:t>
            </a:r>
            <a:r>
              <a:rPr lang="zh-CN" altLang="en-US" baseline="0" dirty="0">
                <a:latin typeface="Arial" panose="020B0604020202020204" pitchFamily="34" charset="0"/>
                <a:ea typeface="黑体" panose="02010600030101010101" pitchFamily="2" charset="-122"/>
                <a:sym typeface="Arial" panose="020B0604020202020204" pitchFamily="34" charset="0"/>
              </a:rPr>
              <a:t>、出生日期（年龄）</a:t>
            </a:r>
            <a:endParaRPr lang="en-US" altLang="en-US" dirty="0"/>
          </a:p>
        </p:txBody>
      </p:sp>
      <p:sp>
        <p:nvSpPr>
          <p:cNvPr id="1049111" name="内容占位符 1049110"/>
          <p:cNvSpPr>
            <a:spLocks noGrp="1"/>
          </p:cNvSpPr>
          <p:nvPr>
            <p:ph idx="4294967295"/>
          </p:nvPr>
        </p:nvSpPr>
        <p:spPr>
          <a:xfrm>
            <a:off x="0" y="1052513"/>
            <a:ext cx="8540750" cy="3886200"/>
          </a:xfrm>
          <a:prstGeom prst="rect">
            <a:avLst/>
          </a:prstGeom>
          <a:noFill/>
          <a:ln w="9525">
            <a:noFill/>
          </a:ln>
        </p:spPr>
        <p:txBody>
          <a:bodyPr vert="horz" lIns="91440" tIns="45720" rIns="91440" bIns="45720" anchor="t"/>
          <a:lstStyle>
            <a:lvl1pPr marL="0" lvl="0" indent="0" algn="l" defTabSz="914400" eaLnBrk="1" fontAlgn="base" latinLnBrk="0" hangingPunct="1">
              <a:lnSpc>
                <a:spcPct val="100000"/>
              </a:lnSpc>
              <a:spcBef>
                <a:spcPct val="20000"/>
              </a:spcBef>
              <a:spcAft>
                <a:spcPct val="0"/>
              </a:spcAft>
              <a:buNone/>
              <a:defRPr sz="24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1pPr>
            <a:lvl2pPr marL="457200" lvl="1" indent="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2pPr>
            <a:lvl3pPr marL="1143000" lvl="2"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3pPr>
            <a:lvl4pPr marL="1600200" lvl="3"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4pPr>
            <a:lvl5pPr marL="2057400" lvl="4"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5pPr>
          </a:lstStyle>
          <a:p>
            <a:pPr marL="0" lvl="0" indent="0" algn="l" eaLnBrk="1" fontAlgn="base" latinLnBrk="0" hangingPunct="1">
              <a:lnSpc>
                <a:spcPct val="90000"/>
              </a:lnSpc>
              <a:spcBef>
                <a:spcPct val="20000"/>
              </a:spcBef>
              <a:spcAft>
                <a:spcPct val="0"/>
              </a:spcAft>
              <a:buNone/>
            </a:pPr>
            <a:r>
              <a:rPr lang="zh-CN" altLang="en-US" b="1" u="none" baseline="0" dirty="0">
                <a:solidFill>
                  <a:srgbClr val="FF0000"/>
                </a:solidFill>
                <a:latin typeface="宋体" panose="02010600030101010101" pitchFamily="2" charset="-122"/>
                <a:ea typeface="黑体" panose="02010600030101010101" pitchFamily="2" charset="-122"/>
                <a:sym typeface="Arial" panose="020B0604020202020204" pitchFamily="34" charset="0"/>
              </a:rPr>
              <a:t>     </a:t>
            </a:r>
            <a:r>
              <a:rPr lang="zh-CN" altLang="en-US" sz="2800" b="1" u="none" baseline="0" dirty="0">
                <a:solidFill>
                  <a:srgbClr val="FF0000"/>
                </a:solidFill>
                <a:latin typeface="宋体" panose="02010600030101010101" pitchFamily="2" charset="-122"/>
                <a:ea typeface="黑体" panose="02010600030101010101" pitchFamily="2" charset="-122"/>
                <a:sym typeface="Arial" panose="020B0604020202020204" pitchFamily="34" charset="0"/>
              </a:rPr>
              <a:t> 注意：</a:t>
            </a:r>
            <a:r>
              <a:rPr lang="en-US" altLang="zh-CN" sz="2800" u="none" baseline="0" dirty="0">
                <a:solidFill>
                  <a:srgbClr val="808080"/>
                </a:solidFill>
                <a:latin typeface="宋体" panose="02010600030101010101" pitchFamily="2" charset="-122"/>
                <a:ea typeface="黑体" panose="02010600030101010101" pitchFamily="2" charset="-122"/>
                <a:sym typeface="Arial" panose="020B0604020202020204" pitchFamily="34" charset="0"/>
              </a:rPr>
              <a:t>出生日期与实足年龄，只选择填写其中一项。出生日期不详时才填写实足年龄并选择年龄单位。</a:t>
            </a:r>
            <a:endParaRPr lang="en-US" altLang="en-US" dirty="0"/>
          </a:p>
          <a:p>
            <a:pPr marL="0" lvl="0" indent="0" algn="l" eaLnBrk="1" fontAlgn="base" latinLnBrk="0" hangingPunct="1">
              <a:lnSpc>
                <a:spcPct val="90000"/>
              </a:lnSpc>
              <a:spcBef>
                <a:spcPct val="20000"/>
              </a:spcBef>
              <a:spcAft>
                <a:spcPct val="0"/>
              </a:spcAft>
              <a:buNone/>
            </a:pPr>
            <a:r>
              <a:rPr lang="en-US" altLang="zh-CN" sz="2800" u="none" baseline="0" dirty="0">
                <a:solidFill>
                  <a:srgbClr val="808080"/>
                </a:solidFill>
                <a:latin typeface="宋体" panose="02010600030101010101" pitchFamily="2" charset="-122"/>
                <a:ea typeface="黑体" panose="02010600030101010101" pitchFamily="2" charset="-122"/>
                <a:sym typeface="Arial" panose="020B0604020202020204" pitchFamily="34" charset="0"/>
              </a:rPr>
              <a:t>     大于等于1</a:t>
            </a:r>
            <a:r>
              <a:rPr lang="zh-CN" altLang="en-US" sz="2800" u="none" baseline="0" dirty="0">
                <a:solidFill>
                  <a:srgbClr val="808080"/>
                </a:solidFill>
                <a:latin typeface="宋体" panose="02010600030101010101" pitchFamily="2" charset="-122"/>
                <a:ea typeface="黑体" panose="02010600030101010101" pitchFamily="2" charset="-122"/>
                <a:sym typeface="Arial" panose="020B0604020202020204" pitchFamily="34" charset="0"/>
              </a:rPr>
              <a:t>个月、不满</a:t>
            </a:r>
            <a:r>
              <a:rPr lang="en-US" altLang="zh-CN" sz="2800" u="none" baseline="0" dirty="0">
                <a:solidFill>
                  <a:srgbClr val="808080"/>
                </a:solidFill>
                <a:latin typeface="宋体" panose="02010600030101010101" pitchFamily="2" charset="-122"/>
                <a:ea typeface="黑体" panose="02010600030101010101" pitchFamily="2" charset="-122"/>
                <a:sym typeface="Arial" panose="020B0604020202020204" pitchFamily="34" charset="0"/>
              </a:rPr>
              <a:t>1</a:t>
            </a:r>
            <a:r>
              <a:rPr lang="zh-CN" altLang="en-US" sz="2800" u="none" baseline="0" dirty="0">
                <a:solidFill>
                  <a:srgbClr val="808080"/>
                </a:solidFill>
                <a:latin typeface="宋体" panose="02010600030101010101" pitchFamily="2" charset="-122"/>
                <a:ea typeface="黑体" panose="02010600030101010101" pitchFamily="2" charset="-122"/>
                <a:sym typeface="Arial" panose="020B0604020202020204" pitchFamily="34" charset="0"/>
              </a:rPr>
              <a:t>周岁的，按月龄填写，年龄单位选择“月”；不满</a:t>
            </a:r>
            <a:r>
              <a:rPr lang="en-US" altLang="zh-CN" sz="2800" u="none" baseline="0" dirty="0">
                <a:solidFill>
                  <a:srgbClr val="808080"/>
                </a:solidFill>
                <a:latin typeface="宋体" panose="02010600030101010101" pitchFamily="2" charset="-122"/>
                <a:ea typeface="黑体" panose="02010600030101010101" pitchFamily="2" charset="-122"/>
                <a:sym typeface="Arial" panose="020B0604020202020204" pitchFamily="34" charset="0"/>
              </a:rPr>
              <a:t>1</a:t>
            </a:r>
            <a:r>
              <a:rPr lang="zh-CN" altLang="en-US" sz="2800" u="none" baseline="0" dirty="0">
                <a:solidFill>
                  <a:srgbClr val="808080"/>
                </a:solidFill>
                <a:latin typeface="宋体" panose="02010600030101010101" pitchFamily="2" charset="-122"/>
                <a:ea typeface="黑体" panose="02010600030101010101" pitchFamily="2" charset="-122"/>
                <a:sym typeface="Arial" panose="020B0604020202020204" pitchFamily="34" charset="0"/>
              </a:rPr>
              <a:t>个月的只填写日龄，年龄单位选择“天” 。</a:t>
            </a:r>
            <a:r>
              <a:rPr lang="en-US" altLang="zh-CN" sz="2800" u="none" baseline="0" dirty="0">
                <a:solidFill>
                  <a:srgbClr val="808080"/>
                </a:solidFill>
                <a:latin typeface="宋体" panose="02010600030101010101" pitchFamily="2" charset="-122"/>
                <a:ea typeface="黑体" panose="02010600030101010101" pitchFamily="2" charset="-122"/>
                <a:sym typeface="Arial" panose="020B0604020202020204" pitchFamily="34" charset="0"/>
              </a:rPr>
              <a:t>1</a:t>
            </a:r>
            <a:r>
              <a:rPr lang="zh-CN" altLang="zh-CN" sz="2800" u="none" baseline="0" dirty="0">
                <a:solidFill>
                  <a:srgbClr val="808080"/>
                </a:solidFill>
                <a:latin typeface="宋体" panose="02010600030101010101" pitchFamily="2" charset="-122"/>
                <a:ea typeface="黑体" panose="02010600030101010101" pitchFamily="2" charset="-122"/>
                <a:sym typeface="Arial" panose="020B0604020202020204" pitchFamily="34" charset="0"/>
              </a:rPr>
              <a:t>周岁以上的，年龄单位选择“岁”。</a:t>
            </a:r>
            <a:endParaRPr lang="zh-CN" altLang="en-US" u="none" baseline="0" dirty="0">
              <a:solidFill>
                <a:srgbClr val="808080"/>
              </a:solidFill>
              <a:latin typeface="Arial" panose="020B0604020202020204" pitchFamily="34" charset="0"/>
              <a:ea typeface="黑体" panose="02010600030101010101" pitchFamily="2" charset="-122"/>
              <a:sym typeface="Arial" panose="020B0604020202020204" pitchFamily="34" charset="0"/>
            </a:endParaRPr>
          </a:p>
        </p:txBody>
      </p:sp>
      <p:pic>
        <p:nvPicPr>
          <p:cNvPr id="2097184" name="图片 2097183" descr="%YB76C%A7WH{@~NXM21TZHR"/>
          <p:cNvPicPr>
            <a:picLocks noChangeAspect="1"/>
          </p:cNvPicPr>
          <p:nvPr/>
        </p:nvPicPr>
        <p:blipFill>
          <a:blip r:embed="rId3"/>
          <a:srcRect/>
          <a:stretch>
            <a:fillRect/>
          </a:stretch>
        </p:blipFill>
        <p:spPr>
          <a:xfrm>
            <a:off x="1763713" y="3860800"/>
            <a:ext cx="5903912" cy="1127125"/>
          </a:xfrm>
          <a:prstGeom prst="rect">
            <a:avLst/>
          </a:prstGeom>
          <a:noFill/>
          <a:ln w="9525">
            <a:noFill/>
          </a:ln>
        </p:spPr>
      </p:pic>
      <p:pic>
        <p:nvPicPr>
          <p:cNvPr id="2097186" name="图片 2097185" descr="4P~VG5ALE`Y6DBVKH54_3@P"/>
          <p:cNvPicPr>
            <a:picLocks noChangeAspect="1"/>
          </p:cNvPicPr>
          <p:nvPr/>
        </p:nvPicPr>
        <p:blipFill>
          <a:blip r:embed="rId4"/>
          <a:srcRect/>
          <a:stretch>
            <a:fillRect/>
          </a:stretch>
        </p:blipFill>
        <p:spPr>
          <a:xfrm>
            <a:off x="1763713" y="5084763"/>
            <a:ext cx="5903912" cy="973137"/>
          </a:xfrm>
          <a:prstGeom prst="rect">
            <a:avLst/>
          </a:prstGeom>
          <a:noFill/>
          <a:ln w="9525">
            <a:noFill/>
          </a:ln>
        </p:spPr>
      </p:pic>
      <p:sp>
        <p:nvSpPr>
          <p:cNvPr id="1049113" name="椭圆 1049112"/>
          <p:cNvSpPr/>
          <p:nvPr/>
        </p:nvSpPr>
        <p:spPr>
          <a:xfrm>
            <a:off x="5940425" y="4437063"/>
            <a:ext cx="576263" cy="504825"/>
          </a:xfrm>
          <a:prstGeom prst="ellipse">
            <a:avLst/>
          </a:prstGeom>
          <a:noFill/>
          <a:ln w="38100" cap="flat" cmpd="sng">
            <a:solidFill>
              <a:srgbClr val="FF0000">
                <a:alpha val="100000"/>
              </a:srgbClr>
            </a:solidFill>
            <a:prstDash val="solid"/>
            <a:headEnd type="none" w="med" len="med"/>
            <a:tailEnd type="none" w="med" len="med"/>
          </a:ln>
        </p:spPr>
        <p:txBody>
          <a:bodyPr vert="horz" lIns="91440" tIns="45720" rIns="91440" bIns="45720" anchor="t"/>
          <a:lstStyle/>
          <a:p>
            <a:endParaRPr>
              <a:latin typeface="Arial" panose="020B0604020202020204" pitchFamily="34" charset="0"/>
            </a:endParaRPr>
          </a:p>
        </p:txBody>
      </p:sp>
      <p:sp>
        <p:nvSpPr>
          <p:cNvPr id="1049115" name="椭圆 1049114"/>
          <p:cNvSpPr/>
          <p:nvPr/>
        </p:nvSpPr>
        <p:spPr>
          <a:xfrm>
            <a:off x="5364163" y="5516563"/>
            <a:ext cx="576262" cy="504825"/>
          </a:xfrm>
          <a:prstGeom prst="ellipse">
            <a:avLst/>
          </a:prstGeom>
          <a:noFill/>
          <a:ln w="38100" cap="flat" cmpd="sng">
            <a:solidFill>
              <a:srgbClr val="FF0000">
                <a:alpha val="100000"/>
              </a:srgbClr>
            </a:solidFill>
            <a:prstDash val="solid"/>
            <a:headEnd type="none" w="med" len="med"/>
            <a:tailEnd type="none" w="med" len="med"/>
          </a:ln>
        </p:spPr>
        <p:txBody>
          <a:bodyPr vert="horz" lIns="91440" tIns="45720" rIns="91440" bIns="45720" anchor="t"/>
          <a:lstStyle/>
          <a:p>
            <a:endParaRPr>
              <a:latin typeface="Arial" panose="020B0604020202020204" pitchFamily="34" charset="0"/>
            </a:endParaRPr>
          </a:p>
        </p:txBody>
      </p:sp>
    </p:spTree>
    <p:custDataLst>
      <p:tags r:id="rId1"/>
    </p:custDataLst>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097184"/>
                                        </p:tgtEl>
                                        <p:attrNameLst>
                                          <p:attrName>style.visibility</p:attrName>
                                        </p:attrNameLst>
                                      </p:cBhvr>
                                      <p:to>
                                        <p:strVal val="visible"/>
                                      </p:to>
                                    </p:set>
                                    <p:animEffect transition="in" filter="checkerboard(across)">
                                      <p:cBhvr>
                                        <p:cTn id="7" dur="500"/>
                                        <p:tgtEl>
                                          <p:spTgt spid="209718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1049113"/>
                                        </p:tgtEl>
                                        <p:attrNameLst>
                                          <p:attrName>style.visibility</p:attrName>
                                        </p:attrNameLst>
                                      </p:cBhvr>
                                      <p:to>
                                        <p:strVal val="visible"/>
                                      </p:to>
                                    </p:set>
                                    <p:anim calcmode="lin" valueType="num">
                                      <p:cBhvr>
                                        <p:cTn id="12" dur="500" fill="hold"/>
                                        <p:tgtEl>
                                          <p:spTgt spid="1049113"/>
                                        </p:tgtEl>
                                        <p:attrNameLst>
                                          <p:attrName>ppt_x</p:attrName>
                                        </p:attrNameLst>
                                      </p:cBhvr>
                                      <p:tavLst>
                                        <p:tav tm="0">
                                          <p:val>
                                            <p:strVal val="1+#ppt_w/2"/>
                                          </p:val>
                                        </p:tav>
                                        <p:tav tm="100000">
                                          <p:val>
                                            <p:strVal val="#ppt_x"/>
                                          </p:val>
                                        </p:tav>
                                      </p:tavLst>
                                    </p:anim>
                                    <p:anim calcmode="lin" valueType="num">
                                      <p:cBhvr>
                                        <p:cTn id="13" dur="500" fill="hold"/>
                                        <p:tgtEl>
                                          <p:spTgt spid="1049113"/>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nodeType="clickEffect">
                                  <p:stCondLst>
                                    <p:cond delay="0"/>
                                  </p:stCondLst>
                                  <p:childTnLst>
                                    <p:set>
                                      <p:cBhvr>
                                        <p:cTn id="17" dur="1" fill="hold">
                                          <p:stCondLst>
                                            <p:cond delay="0"/>
                                          </p:stCondLst>
                                        </p:cTn>
                                        <p:tgtEl>
                                          <p:spTgt spid="2097186"/>
                                        </p:tgtEl>
                                        <p:attrNameLst>
                                          <p:attrName>style.visibility</p:attrName>
                                        </p:attrNameLst>
                                      </p:cBhvr>
                                      <p:to>
                                        <p:strVal val="visible"/>
                                      </p:to>
                                    </p:set>
                                    <p:animEffect transition="in" filter="strips(downLeft)">
                                      <p:cBhvr>
                                        <p:cTn id="18" dur="500"/>
                                        <p:tgtEl>
                                          <p:spTgt spid="209718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049115"/>
                                        </p:tgtEl>
                                        <p:attrNameLst>
                                          <p:attrName>style.visibility</p:attrName>
                                        </p:attrNameLst>
                                      </p:cBhvr>
                                      <p:to>
                                        <p:strVal val="visible"/>
                                      </p:to>
                                    </p:set>
                                    <p:anim calcmode="lin" valueType="num">
                                      <p:cBhvr>
                                        <p:cTn id="23" dur="500" fill="hold"/>
                                        <p:tgtEl>
                                          <p:spTgt spid="1049115"/>
                                        </p:tgtEl>
                                        <p:attrNameLst>
                                          <p:attrName>ppt_x</p:attrName>
                                        </p:attrNameLst>
                                      </p:cBhvr>
                                      <p:tavLst>
                                        <p:tav tm="0">
                                          <p:val>
                                            <p:strVal val="#ppt_x"/>
                                          </p:val>
                                        </p:tav>
                                        <p:tav tm="100000">
                                          <p:val>
                                            <p:strVal val="#ppt_x"/>
                                          </p:val>
                                        </p:tav>
                                      </p:tavLst>
                                    </p:anim>
                                    <p:anim calcmode="lin" valueType="num">
                                      <p:cBhvr>
                                        <p:cTn id="24" dur="500" fill="hold"/>
                                        <p:tgtEl>
                                          <p:spTgt spid="10491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19" name="标题 1049118"/>
          <p:cNvSpPr>
            <a:spLocks noGrp="1"/>
          </p:cNvSpPr>
          <p:nvPr>
            <p:ph type="title" idx="4294967295"/>
          </p:nvPr>
        </p:nvSpPr>
        <p:spPr>
          <a:xfrm>
            <a:off x="0" y="422275"/>
            <a:ext cx="6070600" cy="790575"/>
          </a:xfrm>
        </p:spPr>
        <p:txBody>
          <a:bodyPr lIns="91440" tIns="45720" rIns="91440" bIns="45720" anchor="ctr"/>
          <a:lstStyle/>
          <a:p>
            <a:pPr>
              <a:buNone/>
            </a:pPr>
            <a:r>
              <a:rPr lang="en-US" altLang="zh-CN" baseline="0" dirty="0">
                <a:latin typeface="Arial" panose="020B0604020202020204" pitchFamily="34" charset="0"/>
                <a:ea typeface="黑体" panose="02010600030101010101" pitchFamily="2" charset="-122"/>
                <a:sym typeface="Arial" panose="020B0604020202020204" pitchFamily="34" charset="0"/>
              </a:rPr>
              <a:t>5</a:t>
            </a:r>
            <a:r>
              <a:rPr lang="zh-CN" altLang="en-US" baseline="0" dirty="0">
                <a:latin typeface="Arial" panose="020B0604020202020204" pitchFamily="34" charset="0"/>
                <a:ea typeface="黑体" panose="02010600030101010101" pitchFamily="2" charset="-122"/>
                <a:sym typeface="Arial" panose="020B0604020202020204" pitchFamily="34" charset="0"/>
              </a:rPr>
              <a:t>、性别</a:t>
            </a:r>
            <a:endParaRPr lang="en-US" altLang="en-US" dirty="0"/>
          </a:p>
        </p:txBody>
      </p:sp>
      <p:sp>
        <p:nvSpPr>
          <p:cNvPr id="1049121" name="内容占位符 1049120"/>
          <p:cNvSpPr>
            <a:spLocks noGrp="1"/>
          </p:cNvSpPr>
          <p:nvPr>
            <p:ph idx="4294967295"/>
          </p:nvPr>
        </p:nvSpPr>
        <p:spPr>
          <a:xfrm>
            <a:off x="428596" y="1695450"/>
            <a:ext cx="8286808" cy="4430713"/>
          </a:xfrm>
          <a:prstGeom prst="rect">
            <a:avLst/>
          </a:prstGeom>
          <a:noFill/>
          <a:ln w="9525">
            <a:noFill/>
          </a:ln>
        </p:spPr>
        <p:txBody>
          <a:bodyPr vert="horz" lIns="91440" tIns="45720" rIns="91440" bIns="45720" anchor="t"/>
          <a:lstStyle>
            <a:lvl1pPr marL="0" lvl="0" indent="0" algn="l" defTabSz="914400" eaLnBrk="1" fontAlgn="base" latinLnBrk="0" hangingPunct="1">
              <a:lnSpc>
                <a:spcPct val="100000"/>
              </a:lnSpc>
              <a:spcBef>
                <a:spcPct val="20000"/>
              </a:spcBef>
              <a:spcAft>
                <a:spcPct val="0"/>
              </a:spcAft>
              <a:buNone/>
              <a:defRPr sz="24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1pPr>
            <a:lvl2pPr marL="457200" lvl="1" indent="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2pPr>
            <a:lvl3pPr marL="1143000" lvl="2"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3pPr>
            <a:lvl4pPr marL="1600200" lvl="3"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4pPr>
            <a:lvl5pPr marL="2057400" lvl="4"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5pPr>
          </a:lstStyle>
          <a:p>
            <a:pPr marL="0" lvl="0" indent="0" algn="l" eaLnBrk="1" fontAlgn="base" latinLnBrk="0" hangingPunct="1">
              <a:lnSpc>
                <a:spcPct val="90000"/>
              </a:lnSpc>
              <a:spcBef>
                <a:spcPct val="20000"/>
              </a:spcBef>
              <a:spcAft>
                <a:spcPct val="0"/>
              </a:spcAft>
              <a:buNone/>
            </a:pPr>
            <a:r>
              <a:rPr lang="zh-CN" altLang="en-US"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         </a:t>
            </a:r>
            <a:endParaRPr lang="en-US" altLang="en-US" dirty="0"/>
          </a:p>
          <a:p>
            <a:pPr marL="0" lvl="0" indent="0" algn="l" eaLnBrk="1" fontAlgn="base" latinLnBrk="0" hangingPunct="1">
              <a:lnSpc>
                <a:spcPct val="90000"/>
              </a:lnSpc>
              <a:spcBef>
                <a:spcPct val="20000"/>
              </a:spcBef>
              <a:spcAft>
                <a:spcPct val="0"/>
              </a:spcAft>
              <a:buNone/>
            </a:pPr>
            <a:r>
              <a:rPr lang="zh-CN" altLang="en-US" sz="2800"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          当身份证号包含的身份证信息与性别信息不符合时，会出现以下提示框。男性倒数第二位数为奇数，女性为偶数。</a:t>
            </a:r>
            <a:endParaRPr lang="en-US" altLang="en-US" dirty="0"/>
          </a:p>
          <a:p>
            <a:pPr marL="0" lvl="0" indent="0" algn="l" eaLnBrk="1" fontAlgn="base" latinLnBrk="0" hangingPunct="1">
              <a:lnSpc>
                <a:spcPct val="90000"/>
              </a:lnSpc>
              <a:spcBef>
                <a:spcPct val="20000"/>
              </a:spcBef>
              <a:spcAft>
                <a:spcPct val="0"/>
              </a:spcAft>
              <a:buNone/>
            </a:pPr>
            <a:endParaRPr lang="zh-CN" altLang="en-US" sz="2800" u="none" baseline="0" dirty="0">
              <a:solidFill>
                <a:srgbClr val="808080"/>
              </a:solidFill>
              <a:latin typeface="Arial" panose="020B0604020202020204" pitchFamily="34" charset="0"/>
              <a:ea typeface="黑体" panose="02010600030101010101" pitchFamily="2" charset="-122"/>
              <a:sym typeface="Arial" panose="020B0604020202020204" pitchFamily="34" charset="0"/>
            </a:endParaRPr>
          </a:p>
          <a:p>
            <a:pPr marL="0" lvl="0" indent="0" algn="l" eaLnBrk="1" fontAlgn="base" latinLnBrk="0" hangingPunct="1">
              <a:lnSpc>
                <a:spcPct val="90000"/>
              </a:lnSpc>
              <a:spcBef>
                <a:spcPct val="20000"/>
              </a:spcBef>
              <a:spcAft>
                <a:spcPct val="0"/>
              </a:spcAft>
              <a:buNone/>
            </a:pPr>
            <a:endParaRPr lang="zh-CN" altLang="en-US" sz="2800" u="none" baseline="0" dirty="0">
              <a:solidFill>
                <a:srgbClr val="808080"/>
              </a:solidFill>
              <a:latin typeface="Arial" panose="020B0604020202020204" pitchFamily="34" charset="0"/>
              <a:ea typeface="黑体" panose="02010600030101010101" pitchFamily="2" charset="-122"/>
              <a:sym typeface="Arial" panose="020B0604020202020204" pitchFamily="34" charset="0"/>
            </a:endParaRPr>
          </a:p>
          <a:p>
            <a:pPr marL="0" lvl="0" indent="0" algn="l" eaLnBrk="1" fontAlgn="base" latinLnBrk="0" hangingPunct="1">
              <a:lnSpc>
                <a:spcPct val="90000"/>
              </a:lnSpc>
              <a:spcBef>
                <a:spcPct val="20000"/>
              </a:spcBef>
              <a:spcAft>
                <a:spcPct val="0"/>
              </a:spcAft>
              <a:buNone/>
            </a:pPr>
            <a:endParaRPr lang="zh-CN" altLang="en-US" u="none" baseline="0" dirty="0">
              <a:solidFill>
                <a:srgbClr val="808080"/>
              </a:solidFill>
              <a:latin typeface="Arial" panose="020B0604020202020204" pitchFamily="34" charset="0"/>
              <a:ea typeface="黑体" panose="02010600030101010101" pitchFamily="2" charset="-122"/>
              <a:sym typeface="Arial" panose="020B0604020202020204" pitchFamily="34" charset="0"/>
            </a:endParaRPr>
          </a:p>
          <a:p>
            <a:pPr marL="0" lvl="0" indent="0" algn="l" eaLnBrk="1" fontAlgn="base" latinLnBrk="0" hangingPunct="1">
              <a:lnSpc>
                <a:spcPct val="90000"/>
              </a:lnSpc>
              <a:spcBef>
                <a:spcPct val="20000"/>
              </a:spcBef>
              <a:spcAft>
                <a:spcPct val="0"/>
              </a:spcAft>
              <a:buNone/>
            </a:pPr>
            <a:r>
              <a:rPr lang="zh-CN" altLang="en-US"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          </a:t>
            </a:r>
            <a:endParaRPr lang="en-US" altLang="en-US" dirty="0"/>
          </a:p>
          <a:p>
            <a:pPr marL="0" lvl="0" indent="0" algn="l" eaLnBrk="1" fontAlgn="base" latinLnBrk="0" hangingPunct="1">
              <a:lnSpc>
                <a:spcPct val="90000"/>
              </a:lnSpc>
              <a:spcBef>
                <a:spcPct val="20000"/>
              </a:spcBef>
              <a:spcAft>
                <a:spcPct val="0"/>
              </a:spcAft>
              <a:buNone/>
            </a:pPr>
            <a:endParaRPr lang="en-US" altLang="zh-CN" u="none" baseline="0" dirty="0" smtClean="0">
              <a:solidFill>
                <a:srgbClr val="808080"/>
              </a:solidFill>
              <a:latin typeface="Arial" panose="020B0604020202020204" pitchFamily="34" charset="0"/>
              <a:ea typeface="黑体" panose="02010600030101010101" pitchFamily="2" charset="-122"/>
              <a:sym typeface="Arial" panose="020B0604020202020204" pitchFamily="34" charset="0"/>
            </a:endParaRPr>
          </a:p>
          <a:p>
            <a:pPr marL="0" lvl="0" indent="0" algn="l" eaLnBrk="1" fontAlgn="base" latinLnBrk="0" hangingPunct="1">
              <a:lnSpc>
                <a:spcPct val="90000"/>
              </a:lnSpc>
              <a:spcBef>
                <a:spcPct val="20000"/>
              </a:spcBef>
              <a:spcAft>
                <a:spcPct val="0"/>
              </a:spcAft>
              <a:buNone/>
            </a:pPr>
            <a:r>
              <a:rPr lang="zh-CN" altLang="en-US" u="none" baseline="0" dirty="0" smtClean="0">
                <a:solidFill>
                  <a:srgbClr val="808080"/>
                </a:solidFill>
                <a:latin typeface="Arial" panose="020B0604020202020204" pitchFamily="34" charset="0"/>
                <a:ea typeface="黑体" panose="02010600030101010101" pitchFamily="2" charset="-122"/>
                <a:sym typeface="Arial" panose="020B0604020202020204" pitchFamily="34" charset="0"/>
              </a:rPr>
              <a:t>解决</a:t>
            </a:r>
            <a:r>
              <a:rPr lang="zh-CN" altLang="en-US"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办法：</a:t>
            </a:r>
            <a:r>
              <a:rPr lang="zh-CN" altLang="en-US" b="1" u="none" baseline="0" dirty="0">
                <a:solidFill>
                  <a:srgbClr val="FF0000"/>
                </a:solidFill>
                <a:latin typeface="Arial" panose="020B0604020202020204" pitchFamily="34" charset="0"/>
                <a:ea typeface="黑体" panose="02010600030101010101" pitchFamily="2" charset="-122"/>
                <a:sym typeface="Arial" panose="020B0604020202020204" pitchFamily="34" charset="0"/>
              </a:rPr>
              <a:t>按实际社会性别选填。</a:t>
            </a:r>
            <a:endParaRPr lang="en-US" altLang="en-US" dirty="0"/>
          </a:p>
        </p:txBody>
      </p:sp>
      <p:pic>
        <p:nvPicPr>
          <p:cNvPr id="2097188" name="图片 2097187" descr="性别和身份证不一致"/>
          <p:cNvPicPr>
            <a:picLocks noChangeAspect="1"/>
          </p:cNvPicPr>
          <p:nvPr/>
        </p:nvPicPr>
        <p:blipFill>
          <a:blip r:embed="rId3"/>
          <a:srcRect/>
          <a:stretch>
            <a:fillRect/>
          </a:stretch>
        </p:blipFill>
        <p:spPr>
          <a:xfrm>
            <a:off x="1643042" y="3429000"/>
            <a:ext cx="5381625" cy="1447800"/>
          </a:xfrm>
          <a:prstGeom prst="rect">
            <a:avLst/>
          </a:prstGeom>
          <a:noFill/>
          <a:ln w="9525">
            <a:noFill/>
          </a:ln>
        </p:spPr>
      </p:pic>
    </p:spTree>
    <p:custDataLst>
      <p:tags r:id="rId1"/>
    </p:custDataLst>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097188"/>
                                        </p:tgtEl>
                                        <p:attrNameLst>
                                          <p:attrName>style.visibility</p:attrName>
                                        </p:attrNameLst>
                                      </p:cBhvr>
                                      <p:to>
                                        <p:strVal val="visible"/>
                                      </p:to>
                                    </p:set>
                                    <p:animEffect transition="in" filter="checkerboard(across)">
                                      <p:cBhvr>
                                        <p:cTn id="7" dur="500"/>
                                        <p:tgtEl>
                                          <p:spTgt spid="209718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049121">
                                            <p:txEl>
                                              <p:charRg st="65" end="84"/>
                                            </p:txEl>
                                          </p:spTgt>
                                        </p:tgtEl>
                                        <p:attrNameLst>
                                          <p:attrName>style.visibility</p:attrName>
                                        </p:attrNameLst>
                                      </p:cBhvr>
                                      <p:to>
                                        <p:strVal val="visible"/>
                                      </p:to>
                                    </p:set>
                                    <p:anim calcmode="lin" valueType="num">
                                      <p:cBhvr>
                                        <p:cTn id="12" dur="500" fill="hold"/>
                                        <p:tgtEl>
                                          <p:spTgt spid="1049121">
                                            <p:txEl>
                                              <p:charRg st="65" end="84"/>
                                            </p:txEl>
                                          </p:spTgt>
                                        </p:tgtEl>
                                        <p:attrNameLst>
                                          <p:attrName>ppt_x</p:attrName>
                                        </p:attrNameLst>
                                      </p:cBhvr>
                                      <p:tavLst>
                                        <p:tav tm="0">
                                          <p:val>
                                            <p:strVal val="#ppt_x"/>
                                          </p:val>
                                        </p:tav>
                                        <p:tav tm="100000">
                                          <p:val>
                                            <p:strVal val="#ppt_x"/>
                                          </p:val>
                                        </p:tav>
                                      </p:tavLst>
                                    </p:anim>
                                    <p:anim calcmode="lin" valueType="num">
                                      <p:cBhvr>
                                        <p:cTn id="13" dur="500" fill="hold"/>
                                        <p:tgtEl>
                                          <p:spTgt spid="1049121">
                                            <p:txEl>
                                              <p:charRg st="65" end="8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25" name="标题 1049124"/>
          <p:cNvSpPr>
            <a:spLocks noGrp="1"/>
          </p:cNvSpPr>
          <p:nvPr>
            <p:ph type="title" idx="4294967295"/>
          </p:nvPr>
        </p:nvSpPr>
        <p:spPr>
          <a:xfrm>
            <a:off x="1259632" y="188640"/>
            <a:ext cx="6070600" cy="790575"/>
          </a:xfrm>
        </p:spPr>
        <p:txBody>
          <a:bodyPr lIns="91440" tIns="45720" rIns="91440" bIns="45720" anchor="ctr"/>
          <a:lstStyle/>
          <a:p>
            <a:pPr>
              <a:buNone/>
            </a:pPr>
            <a:r>
              <a:rPr lang="en-US" altLang="zh-CN" baseline="0" dirty="0">
                <a:latin typeface="Arial" panose="020B0604020202020204" pitchFamily="34" charset="0"/>
                <a:ea typeface="黑体" panose="02010600030101010101" pitchFamily="2" charset="-122"/>
                <a:sym typeface="Arial" panose="020B0604020202020204" pitchFamily="34" charset="0"/>
              </a:rPr>
              <a:t>6</a:t>
            </a:r>
            <a:r>
              <a:rPr lang="zh-CN" altLang="en-US" baseline="0" dirty="0">
                <a:latin typeface="Arial" panose="020B0604020202020204" pitchFamily="34" charset="0"/>
                <a:ea typeface="黑体" panose="02010600030101010101" pitchFamily="2" charset="-122"/>
                <a:sym typeface="Arial" panose="020B0604020202020204" pitchFamily="34" charset="0"/>
              </a:rPr>
              <a:t>、患者工作单位</a:t>
            </a:r>
            <a:endParaRPr lang="en-US" altLang="en-US" dirty="0"/>
          </a:p>
        </p:txBody>
      </p:sp>
      <p:sp>
        <p:nvSpPr>
          <p:cNvPr id="1049127" name="内容占位符 1049126"/>
          <p:cNvSpPr>
            <a:spLocks noGrp="1"/>
          </p:cNvSpPr>
          <p:nvPr>
            <p:ph idx="4294967295"/>
          </p:nvPr>
        </p:nvSpPr>
        <p:spPr>
          <a:xfrm>
            <a:off x="285720" y="1149350"/>
            <a:ext cx="8643998" cy="4718050"/>
          </a:xfrm>
          <a:prstGeom prst="rect">
            <a:avLst/>
          </a:prstGeom>
          <a:noFill/>
          <a:ln w="9525">
            <a:noFill/>
          </a:ln>
        </p:spPr>
        <p:txBody>
          <a:bodyPr vert="horz" lIns="91440" tIns="45720" rIns="91440" bIns="45720" anchor="t"/>
          <a:lstStyle>
            <a:lvl1pPr marL="0" lvl="0" indent="0" algn="l" defTabSz="914400" eaLnBrk="1" fontAlgn="base" latinLnBrk="0" hangingPunct="1">
              <a:lnSpc>
                <a:spcPct val="100000"/>
              </a:lnSpc>
              <a:spcBef>
                <a:spcPct val="20000"/>
              </a:spcBef>
              <a:spcAft>
                <a:spcPct val="0"/>
              </a:spcAft>
              <a:buNone/>
              <a:defRPr sz="24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1pPr>
            <a:lvl2pPr marL="457200" lvl="1" indent="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2pPr>
            <a:lvl3pPr marL="1143000" lvl="2"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3pPr>
            <a:lvl4pPr marL="1600200" lvl="3"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4pPr>
            <a:lvl5pPr marL="2057400" lvl="4"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5pPr>
          </a:lstStyle>
          <a:p>
            <a:pPr marL="0" lvl="0" indent="0" algn="l" eaLnBrk="1" fontAlgn="base" latinLnBrk="0" hangingPunct="1">
              <a:lnSpc>
                <a:spcPct val="81000"/>
              </a:lnSpc>
              <a:spcBef>
                <a:spcPct val="20000"/>
              </a:spcBef>
              <a:spcAft>
                <a:spcPct val="0"/>
              </a:spcAft>
              <a:buNone/>
            </a:pPr>
            <a:r>
              <a:rPr lang="zh-CN" altLang="en-US" sz="2800"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填患者发病时所在工作单位的名称。</a:t>
            </a:r>
            <a:endParaRPr lang="en-US" altLang="en-US" dirty="0"/>
          </a:p>
          <a:p>
            <a:pPr marL="0" lvl="0" indent="0" algn="l" eaLnBrk="1" fontAlgn="base" latinLnBrk="0" hangingPunct="1">
              <a:lnSpc>
                <a:spcPct val="81000"/>
              </a:lnSpc>
              <a:spcBef>
                <a:spcPct val="20000"/>
              </a:spcBef>
              <a:spcAft>
                <a:spcPct val="0"/>
              </a:spcAft>
              <a:buNone/>
            </a:pPr>
            <a:r>
              <a:rPr lang="zh-CN" altLang="en-US" sz="2800"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 幼托儿童、学生、干部、工人、民工、教师和医务人员的工作单位必填。其中学生、幼托儿童工作单位填写其所在的学校或托幼机构及班级。</a:t>
            </a:r>
            <a:endParaRPr lang="en-US" altLang="en-US" dirty="0"/>
          </a:p>
          <a:p>
            <a:pPr marL="0" lvl="0" indent="0" algn="l" eaLnBrk="1" fontAlgn="base" latinLnBrk="0" hangingPunct="1">
              <a:lnSpc>
                <a:spcPct val="81000"/>
              </a:lnSpc>
              <a:spcBef>
                <a:spcPct val="20000"/>
              </a:spcBef>
              <a:spcAft>
                <a:spcPct val="0"/>
              </a:spcAft>
              <a:buNone/>
            </a:pPr>
            <a:endParaRPr lang="zh-CN" altLang="en-US" u="none" baseline="0" dirty="0">
              <a:solidFill>
                <a:srgbClr val="808080"/>
              </a:solidFill>
              <a:latin typeface="Arial" panose="020B0604020202020204" pitchFamily="34" charset="0"/>
              <a:ea typeface="黑体" panose="02010600030101010101" pitchFamily="2" charset="-122"/>
              <a:sym typeface="Arial" panose="020B0604020202020204" pitchFamily="34" charset="0"/>
            </a:endParaRPr>
          </a:p>
          <a:p>
            <a:pPr marL="0" lvl="0" indent="0" algn="l" eaLnBrk="1" fontAlgn="base" latinLnBrk="0" hangingPunct="1">
              <a:lnSpc>
                <a:spcPct val="81000"/>
              </a:lnSpc>
              <a:spcBef>
                <a:spcPct val="20000"/>
              </a:spcBef>
              <a:spcAft>
                <a:spcPct val="0"/>
              </a:spcAft>
              <a:buNone/>
            </a:pPr>
            <a:r>
              <a:rPr lang="zh-CN" altLang="en-US" b="1" u="none" baseline="0" dirty="0">
                <a:solidFill>
                  <a:srgbClr val="FF0000"/>
                </a:solidFill>
                <a:latin typeface="Arial" panose="020B0604020202020204" pitchFamily="34" charset="0"/>
                <a:ea typeface="黑体" panose="02010600030101010101" pitchFamily="2" charset="-122"/>
                <a:sym typeface="Arial" panose="020B0604020202020204" pitchFamily="34" charset="0"/>
              </a:rPr>
              <a:t>    注意</a:t>
            </a:r>
            <a:r>
              <a:rPr lang="zh-CN" altLang="en-US"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：若该患者诊断为性病，工作单位实在无法获得，可不必填；幼托及学生工作单位须详填至</a:t>
            </a:r>
            <a:r>
              <a:rPr lang="zh-CN" altLang="en-US" u="none" baseline="0" dirty="0">
                <a:solidFill>
                  <a:srgbClr val="FF0000"/>
                </a:solidFill>
                <a:latin typeface="Arial" panose="020B0604020202020204" pitchFamily="34" charset="0"/>
                <a:ea typeface="黑体" panose="02010600030101010101" pitchFamily="2" charset="-122"/>
                <a:sym typeface="Arial" panose="020B0604020202020204" pitchFamily="34" charset="0"/>
              </a:rPr>
              <a:t>班级</a:t>
            </a:r>
            <a:r>
              <a:rPr lang="zh-CN" altLang="en-US"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a:t>
            </a:r>
            <a:endParaRPr lang="en-US" altLang="en-US" dirty="0"/>
          </a:p>
        </p:txBody>
      </p:sp>
      <p:pic>
        <p:nvPicPr>
          <p:cNvPr id="2097190" name="图片 2097189" descr="患者是医务人员时，请填患者的工作单位"/>
          <p:cNvPicPr>
            <a:picLocks noChangeAspect="1"/>
          </p:cNvPicPr>
          <p:nvPr/>
        </p:nvPicPr>
        <p:blipFill>
          <a:blip r:embed="rId3"/>
          <a:srcRect/>
          <a:stretch>
            <a:fillRect/>
          </a:stretch>
        </p:blipFill>
        <p:spPr>
          <a:xfrm>
            <a:off x="428596" y="4286256"/>
            <a:ext cx="3600450" cy="1401763"/>
          </a:xfrm>
          <a:prstGeom prst="rect">
            <a:avLst/>
          </a:prstGeom>
          <a:noFill/>
          <a:ln w="9525">
            <a:noFill/>
          </a:ln>
        </p:spPr>
      </p:pic>
      <p:pic>
        <p:nvPicPr>
          <p:cNvPr id="2097192" name="图片 2097191" descr="患者是幼托儿童时，请填患者所在的幼托机构"/>
          <p:cNvPicPr>
            <a:picLocks noChangeAspect="1"/>
          </p:cNvPicPr>
          <p:nvPr/>
        </p:nvPicPr>
        <p:blipFill>
          <a:blip r:embed="rId4"/>
          <a:srcRect/>
          <a:stretch>
            <a:fillRect/>
          </a:stretch>
        </p:blipFill>
        <p:spPr>
          <a:xfrm>
            <a:off x="4786314" y="4286256"/>
            <a:ext cx="3981450" cy="1438275"/>
          </a:xfrm>
          <a:prstGeom prst="rect">
            <a:avLst/>
          </a:prstGeom>
          <a:noFill/>
          <a:ln w="9525">
            <a:noFill/>
          </a:ln>
        </p:spPr>
      </p:pic>
    </p:spTree>
    <p:custDataLst>
      <p:tags r:id="rId1"/>
    </p:custDataLst>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097190"/>
                                        </p:tgtEl>
                                        <p:attrNameLst>
                                          <p:attrName>style.visibility</p:attrName>
                                        </p:attrNameLst>
                                      </p:cBhvr>
                                      <p:to>
                                        <p:strVal val="visible"/>
                                      </p:to>
                                    </p:set>
                                    <p:animEffect transition="in" filter="randombar(horizontal)">
                                      <p:cBhvr>
                                        <p:cTn id="7" dur="500"/>
                                        <p:tgtEl>
                                          <p:spTgt spid="2097190"/>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097192"/>
                                        </p:tgtEl>
                                        <p:attrNameLst>
                                          <p:attrName>style.visibility</p:attrName>
                                        </p:attrNameLst>
                                      </p:cBhvr>
                                      <p:to>
                                        <p:strVal val="visible"/>
                                      </p:to>
                                    </p:set>
                                    <p:animEffect transition="in" filter="circle(in)">
                                      <p:cBhvr>
                                        <p:cTn id="12" dur="1000"/>
                                        <p:tgtEl>
                                          <p:spTgt spid="209719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049127">
                                            <p:txEl>
                                              <p:charRg st="112" end="129"/>
                                            </p:txEl>
                                          </p:spTgt>
                                        </p:tgtEl>
                                        <p:attrNameLst>
                                          <p:attrName>style.visibility</p:attrName>
                                        </p:attrNameLst>
                                      </p:cBhvr>
                                      <p:to>
                                        <p:strVal val="visible"/>
                                      </p:to>
                                    </p:set>
                                    <p:anim calcmode="lin" valueType="num">
                                      <p:cBhvr>
                                        <p:cTn id="17" dur="500" fill="hold"/>
                                        <p:tgtEl>
                                          <p:spTgt spid="1049127">
                                            <p:txEl>
                                              <p:charRg st="112" end="129"/>
                                            </p:txEl>
                                          </p:spTgt>
                                        </p:tgtEl>
                                        <p:attrNameLst>
                                          <p:attrName>ppt_x</p:attrName>
                                        </p:attrNameLst>
                                      </p:cBhvr>
                                      <p:tavLst>
                                        <p:tav tm="0">
                                          <p:val>
                                            <p:strVal val="#ppt_x"/>
                                          </p:val>
                                        </p:tav>
                                        <p:tav tm="100000">
                                          <p:val>
                                            <p:strVal val="#ppt_x"/>
                                          </p:val>
                                        </p:tav>
                                      </p:tavLst>
                                    </p:anim>
                                    <p:anim calcmode="lin" valueType="num">
                                      <p:cBhvr>
                                        <p:cTn id="18" dur="500" fill="hold"/>
                                        <p:tgtEl>
                                          <p:spTgt spid="1049127">
                                            <p:txEl>
                                              <p:charRg st="112" end="12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31" name="标题 1049130"/>
          <p:cNvSpPr>
            <a:spLocks noGrp="1"/>
          </p:cNvSpPr>
          <p:nvPr>
            <p:ph type="title" idx="4294967295"/>
          </p:nvPr>
        </p:nvSpPr>
        <p:spPr>
          <a:xfrm>
            <a:off x="0" y="422275"/>
            <a:ext cx="6070600" cy="790575"/>
          </a:xfrm>
        </p:spPr>
        <p:txBody>
          <a:bodyPr lIns="91440" tIns="45720" rIns="91440" bIns="45720" anchor="ctr"/>
          <a:lstStyle/>
          <a:p>
            <a:pPr>
              <a:buNone/>
            </a:pPr>
            <a:r>
              <a:rPr lang="en-US" altLang="zh-CN" baseline="0" dirty="0">
                <a:latin typeface="Arial" panose="020B0604020202020204" pitchFamily="34" charset="0"/>
                <a:ea typeface="黑体" panose="02010600030101010101" pitchFamily="2" charset="-122"/>
                <a:sym typeface="Arial" panose="020B0604020202020204" pitchFamily="34" charset="0"/>
              </a:rPr>
              <a:t>7</a:t>
            </a:r>
            <a:r>
              <a:rPr lang="zh-CN" altLang="en-US" baseline="0" dirty="0">
                <a:latin typeface="Arial" panose="020B0604020202020204" pitchFamily="34" charset="0"/>
                <a:ea typeface="黑体" panose="02010600030101010101" pitchFamily="2" charset="-122"/>
                <a:sym typeface="Arial" panose="020B0604020202020204" pitchFamily="34" charset="0"/>
              </a:rPr>
              <a:t>、联系电话</a:t>
            </a:r>
            <a:endParaRPr lang="en-US" altLang="en-US" dirty="0"/>
          </a:p>
        </p:txBody>
      </p:sp>
      <p:sp>
        <p:nvSpPr>
          <p:cNvPr id="1049133" name="内容占位符 1049132"/>
          <p:cNvSpPr>
            <a:spLocks noGrp="1"/>
          </p:cNvSpPr>
          <p:nvPr>
            <p:ph idx="4294967295"/>
          </p:nvPr>
        </p:nvSpPr>
        <p:spPr>
          <a:xfrm>
            <a:off x="428596" y="1695450"/>
            <a:ext cx="8286808" cy="4662508"/>
          </a:xfrm>
          <a:prstGeom prst="rect">
            <a:avLst/>
          </a:prstGeom>
          <a:noFill/>
          <a:ln w="9525">
            <a:noFill/>
          </a:ln>
        </p:spPr>
        <p:txBody>
          <a:bodyPr vert="horz" lIns="91440" tIns="45720" rIns="91440" bIns="45720" anchor="t"/>
          <a:lstStyle>
            <a:lvl1pPr marL="0" lvl="0" indent="0" algn="l" defTabSz="914400" eaLnBrk="1" fontAlgn="base" latinLnBrk="0" hangingPunct="1">
              <a:lnSpc>
                <a:spcPct val="100000"/>
              </a:lnSpc>
              <a:spcBef>
                <a:spcPct val="20000"/>
              </a:spcBef>
              <a:spcAft>
                <a:spcPct val="0"/>
              </a:spcAft>
              <a:buNone/>
              <a:defRPr sz="24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1pPr>
            <a:lvl2pPr marL="457200" lvl="1" indent="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2pPr>
            <a:lvl3pPr marL="1143000" lvl="2"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3pPr>
            <a:lvl4pPr marL="1600200" lvl="3"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4pPr>
            <a:lvl5pPr marL="2057400" lvl="4"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5pPr>
          </a:lstStyle>
          <a:p>
            <a:pPr marL="0" lvl="0" indent="0" algn="l" eaLnBrk="1" fontAlgn="base" latinLnBrk="0" hangingPunct="1">
              <a:lnSpc>
                <a:spcPct val="90000"/>
              </a:lnSpc>
              <a:spcBef>
                <a:spcPct val="20000"/>
              </a:spcBef>
              <a:spcAft>
                <a:spcPct val="0"/>
              </a:spcAft>
              <a:buNone/>
            </a:pPr>
            <a:r>
              <a:rPr lang="en-US" altLang="zh-CN"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   </a:t>
            </a:r>
            <a:r>
              <a:rPr lang="en-US" altLang="zh-CN" u="none" baseline="0" dirty="0">
                <a:solidFill>
                  <a:srgbClr val="FF0000"/>
                </a:solidFill>
                <a:latin typeface="Arial" panose="020B0604020202020204" pitchFamily="34" charset="0"/>
                <a:ea typeface="黑体" panose="02010600030101010101" pitchFamily="2" charset="-122"/>
                <a:sym typeface="Arial" panose="020B0604020202020204" pitchFamily="34" charset="0"/>
              </a:rPr>
              <a:t> </a:t>
            </a:r>
            <a:r>
              <a:rPr lang="zh-CN" altLang="en-US" sz="2800" u="none" baseline="0" dirty="0">
                <a:solidFill>
                  <a:srgbClr val="FF0000"/>
                </a:solidFill>
                <a:latin typeface="Arial" panose="020B0604020202020204" pitchFamily="34" charset="0"/>
                <a:ea typeface="黑体" panose="02010600030101010101" pitchFamily="2" charset="-122"/>
                <a:sym typeface="Arial" panose="020B0604020202020204" pitchFamily="34" charset="0"/>
              </a:rPr>
              <a:t>注意</a:t>
            </a:r>
            <a:r>
              <a:rPr lang="zh-CN" altLang="en-US" sz="2800" u="none" baseline="0" dirty="0" smtClean="0">
                <a:solidFill>
                  <a:srgbClr val="FF0000"/>
                </a:solidFill>
                <a:latin typeface="Arial" panose="020B0604020202020204" pitchFamily="34" charset="0"/>
                <a:ea typeface="黑体" panose="02010600030101010101" pitchFamily="2" charset="-122"/>
                <a:sym typeface="Arial" panose="020B0604020202020204" pitchFamily="34" charset="0"/>
              </a:rPr>
              <a:t>：</a:t>
            </a:r>
            <a:endParaRPr lang="en-US" altLang="zh-CN" sz="2800" u="none" baseline="0" dirty="0" smtClean="0">
              <a:solidFill>
                <a:srgbClr val="FF0000"/>
              </a:solidFill>
              <a:latin typeface="Arial" panose="020B0604020202020204" pitchFamily="34" charset="0"/>
              <a:ea typeface="黑体" panose="02010600030101010101" pitchFamily="2" charset="-122"/>
              <a:sym typeface="Arial" panose="020B0604020202020204" pitchFamily="34" charset="0"/>
            </a:endParaRPr>
          </a:p>
          <a:p>
            <a:pPr marL="0" lvl="0" indent="0" algn="l" eaLnBrk="1" fontAlgn="base" latinLnBrk="0" hangingPunct="1">
              <a:lnSpc>
                <a:spcPct val="90000"/>
              </a:lnSpc>
              <a:spcBef>
                <a:spcPct val="20000"/>
              </a:spcBef>
              <a:spcAft>
                <a:spcPct val="0"/>
              </a:spcAft>
              <a:buFont typeface="Wingdings" panose="05000000000000000000" pitchFamily="2" charset="2"/>
              <a:buChar char="Ø"/>
            </a:pPr>
            <a:r>
              <a:rPr lang="en-US" altLang="zh-CN" sz="2800" u="none" baseline="0" dirty="0" smtClean="0">
                <a:solidFill>
                  <a:srgbClr val="808080"/>
                </a:solidFill>
                <a:latin typeface="Arial" panose="020B0604020202020204" pitchFamily="34" charset="0"/>
                <a:ea typeface="黑体" panose="02010600030101010101" pitchFamily="2" charset="-122"/>
                <a:sym typeface="Arial" panose="020B0604020202020204" pitchFamily="34" charset="0"/>
              </a:rPr>
              <a:t>如实填写电话号码</a:t>
            </a:r>
            <a:r>
              <a:rPr lang="en-US" altLang="zh-CN" sz="2800"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，手机一般为11</a:t>
            </a:r>
            <a:r>
              <a:rPr lang="zh-CN" altLang="en-US" sz="2800"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位数，固话为</a:t>
            </a:r>
            <a:r>
              <a:rPr lang="en-US" altLang="zh-CN" sz="2800"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7</a:t>
            </a:r>
            <a:r>
              <a:rPr lang="zh-CN" altLang="en-US" sz="2800"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位数，不能少填或多</a:t>
            </a:r>
            <a:r>
              <a:rPr lang="zh-CN" altLang="en-US" sz="2800" u="none" baseline="0" dirty="0" smtClean="0">
                <a:solidFill>
                  <a:srgbClr val="808080"/>
                </a:solidFill>
                <a:latin typeface="Arial" panose="020B0604020202020204" pitchFamily="34" charset="0"/>
                <a:ea typeface="黑体" panose="02010600030101010101" pitchFamily="2" charset="-122"/>
                <a:sym typeface="Arial" panose="020B0604020202020204" pitchFamily="34" charset="0"/>
              </a:rPr>
              <a:t>填。</a:t>
            </a:r>
            <a:endParaRPr lang="en-US" altLang="zh-CN" sz="2800" u="none" baseline="0" dirty="0" smtClean="0">
              <a:solidFill>
                <a:srgbClr val="808080"/>
              </a:solidFill>
              <a:latin typeface="Arial" panose="020B0604020202020204" pitchFamily="34" charset="0"/>
              <a:ea typeface="黑体" panose="02010600030101010101" pitchFamily="2" charset="-122"/>
              <a:sym typeface="Arial" panose="020B0604020202020204" pitchFamily="34" charset="0"/>
            </a:endParaRPr>
          </a:p>
          <a:p>
            <a:pPr marL="0" lvl="0" indent="0" algn="l" eaLnBrk="1" fontAlgn="base" latinLnBrk="0" hangingPunct="1">
              <a:lnSpc>
                <a:spcPct val="90000"/>
              </a:lnSpc>
              <a:spcBef>
                <a:spcPct val="20000"/>
              </a:spcBef>
              <a:spcAft>
                <a:spcPct val="0"/>
              </a:spcAft>
              <a:buFont typeface="Wingdings" panose="05000000000000000000" pitchFamily="2" charset="2"/>
              <a:buChar char="Ø"/>
            </a:pPr>
            <a:r>
              <a:rPr lang="en-US" altLang="zh-CN" sz="2800" u="none" baseline="0" dirty="0" smtClean="0">
                <a:solidFill>
                  <a:srgbClr val="808080"/>
                </a:solidFill>
                <a:latin typeface="Arial" panose="020B0604020202020204" pitchFamily="34" charset="0"/>
                <a:ea typeface="黑体" panose="02010600030101010101" pitchFamily="2" charset="-122"/>
                <a:sym typeface="Arial" panose="020B0604020202020204" pitchFamily="34" charset="0"/>
              </a:rPr>
              <a:t>14</a:t>
            </a:r>
            <a:r>
              <a:rPr lang="zh-CN" altLang="en-US" sz="2800"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岁以下（含</a:t>
            </a:r>
            <a:r>
              <a:rPr lang="en-US" altLang="zh-CN" sz="2800"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14</a:t>
            </a:r>
            <a:r>
              <a:rPr lang="zh-CN" altLang="en-US" sz="2800"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岁）儿童的联系电话必须填写家长联系</a:t>
            </a:r>
            <a:r>
              <a:rPr lang="zh-CN" altLang="en-US" sz="2800" u="none" baseline="0" dirty="0" smtClean="0">
                <a:solidFill>
                  <a:srgbClr val="808080"/>
                </a:solidFill>
                <a:latin typeface="Arial" panose="020B0604020202020204" pitchFamily="34" charset="0"/>
                <a:ea typeface="黑体" panose="02010600030101010101" pitchFamily="2" charset="-122"/>
                <a:sym typeface="Arial" panose="020B0604020202020204" pitchFamily="34" charset="0"/>
              </a:rPr>
              <a:t>电话。</a:t>
            </a:r>
            <a:endParaRPr lang="en-US" altLang="zh-CN" sz="2800" u="none" baseline="0" dirty="0" smtClean="0">
              <a:solidFill>
                <a:srgbClr val="808080"/>
              </a:solidFill>
              <a:latin typeface="Arial" panose="020B0604020202020204" pitchFamily="34" charset="0"/>
              <a:ea typeface="黑体" panose="02010600030101010101" pitchFamily="2" charset="-122"/>
              <a:sym typeface="Arial" panose="020B0604020202020204" pitchFamily="34" charset="0"/>
            </a:endParaRPr>
          </a:p>
          <a:p>
            <a:pPr marL="0" lvl="0" indent="0" algn="l" eaLnBrk="1" fontAlgn="base" latinLnBrk="0" hangingPunct="1">
              <a:lnSpc>
                <a:spcPct val="90000"/>
              </a:lnSpc>
              <a:spcBef>
                <a:spcPct val="20000"/>
              </a:spcBef>
              <a:spcAft>
                <a:spcPct val="0"/>
              </a:spcAft>
              <a:buFont typeface="Wingdings" panose="05000000000000000000" pitchFamily="2" charset="2"/>
              <a:buChar char="Ø"/>
            </a:pPr>
            <a:r>
              <a:rPr lang="zh-CN" altLang="en-US" sz="2800" dirty="0" smtClean="0"/>
              <a:t>肺结核、性病等专病管理的传染病必须填写联系电话。</a:t>
            </a:r>
            <a:endParaRPr lang="en-US" altLang="zh-CN" sz="2800" u="none" baseline="0" dirty="0" smtClean="0">
              <a:solidFill>
                <a:srgbClr val="808080"/>
              </a:solidFill>
              <a:latin typeface="Arial" panose="020B0604020202020204" pitchFamily="34" charset="0"/>
              <a:ea typeface="黑体" panose="02010600030101010101" pitchFamily="2" charset="-122"/>
              <a:sym typeface="Arial" panose="020B0604020202020204" pitchFamily="34" charset="0"/>
            </a:endParaRPr>
          </a:p>
          <a:p>
            <a:pPr marL="0" lvl="0" indent="0" algn="l" eaLnBrk="1" fontAlgn="base" latinLnBrk="0" hangingPunct="1">
              <a:lnSpc>
                <a:spcPct val="90000"/>
              </a:lnSpc>
              <a:spcBef>
                <a:spcPct val="20000"/>
              </a:spcBef>
              <a:spcAft>
                <a:spcPct val="0"/>
              </a:spcAft>
              <a:buFont typeface="Wingdings" panose="05000000000000000000" pitchFamily="2" charset="2"/>
              <a:buChar char="Ø"/>
            </a:pPr>
            <a:endParaRPr lang="en-US" altLang="en-US" dirty="0"/>
          </a:p>
        </p:txBody>
      </p:sp>
      <p:pic>
        <p:nvPicPr>
          <p:cNvPr id="2097194" name="图片 2097193" descr="患者年龄小于14岁，联系电话必须填"/>
          <p:cNvPicPr>
            <a:picLocks noChangeAspect="1"/>
          </p:cNvPicPr>
          <p:nvPr/>
        </p:nvPicPr>
        <p:blipFill>
          <a:blip r:embed="rId3"/>
          <a:srcRect/>
          <a:stretch>
            <a:fillRect/>
          </a:stretch>
        </p:blipFill>
        <p:spPr>
          <a:xfrm>
            <a:off x="642910" y="4857760"/>
            <a:ext cx="3455987" cy="1358900"/>
          </a:xfrm>
          <a:prstGeom prst="rect">
            <a:avLst/>
          </a:prstGeom>
          <a:noFill/>
          <a:ln w="9525">
            <a:noFill/>
          </a:ln>
        </p:spPr>
      </p:pic>
      <p:pic>
        <p:nvPicPr>
          <p:cNvPr id="2097196" name="图片 2097195" descr="电话不能填文字"/>
          <p:cNvPicPr>
            <a:picLocks noChangeAspect="1"/>
          </p:cNvPicPr>
          <p:nvPr/>
        </p:nvPicPr>
        <p:blipFill>
          <a:blip r:embed="rId4"/>
          <a:srcRect/>
          <a:stretch>
            <a:fillRect/>
          </a:stretch>
        </p:blipFill>
        <p:spPr>
          <a:xfrm>
            <a:off x="4429124" y="4857760"/>
            <a:ext cx="4175125" cy="1333500"/>
          </a:xfrm>
          <a:prstGeom prst="rect">
            <a:avLst/>
          </a:prstGeom>
          <a:noFill/>
          <a:ln w="9525">
            <a:noFill/>
          </a:ln>
        </p:spPr>
      </p:pic>
    </p:spTree>
    <p:custDataLst>
      <p:tags r:id="rId1"/>
    </p:custDataLst>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2097194"/>
                                        </p:tgtEl>
                                        <p:attrNameLst>
                                          <p:attrName>style.visibility</p:attrName>
                                        </p:attrNameLst>
                                      </p:cBhvr>
                                      <p:to>
                                        <p:strVal val="visible"/>
                                      </p:to>
                                    </p:set>
                                    <p:animEffect transition="in" filter="strips(downLeft)">
                                      <p:cBhvr>
                                        <p:cTn id="7" dur="500"/>
                                        <p:tgtEl>
                                          <p:spTgt spid="209719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2097196"/>
                                        </p:tgtEl>
                                        <p:attrNameLst>
                                          <p:attrName>style.visibility</p:attrName>
                                        </p:attrNameLst>
                                      </p:cBhvr>
                                      <p:to>
                                        <p:strVal val="visible"/>
                                      </p:to>
                                    </p:set>
                                    <p:animEffect transition="in" filter="strips(downLeft)">
                                      <p:cBhvr>
                                        <p:cTn id="12" dur="500"/>
                                        <p:tgtEl>
                                          <p:spTgt spid="2097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37" name="矩形 1049136"/>
          <p:cNvSpPr/>
          <p:nvPr/>
        </p:nvSpPr>
        <p:spPr>
          <a:xfrm>
            <a:off x="468313" y="1123950"/>
            <a:ext cx="8362950" cy="5392245"/>
          </a:xfrm>
          <a:prstGeom prst="rect">
            <a:avLst/>
          </a:prstGeom>
          <a:noFill/>
          <a:ln w="9525">
            <a:noFill/>
          </a:ln>
        </p:spPr>
        <p:txBody>
          <a:bodyPr vert="horz" lIns="91440" tIns="45720" rIns="91440" bIns="45720" anchor="t">
            <a:spAutoFit/>
          </a:bodyPr>
          <a:lstStyle/>
          <a:p>
            <a:pPr algn="just">
              <a:lnSpc>
                <a:spcPct val="150000"/>
              </a:lnSpc>
              <a:spcBef>
                <a:spcPct val="30000"/>
              </a:spcBef>
              <a:spcAft>
                <a:spcPct val="30000"/>
              </a:spcAft>
              <a:buClr>
                <a:srgbClr val="CFDEF3"/>
              </a:buClr>
              <a:buNone/>
            </a:pPr>
            <a:r>
              <a:rPr lang="zh-CN" altLang="en-US" sz="2800" b="0" baseline="0" dirty="0">
                <a:solidFill>
                  <a:schemeClr val="tx1"/>
                </a:solidFill>
                <a:latin typeface="黑体" panose="02010600030101010101" pitchFamily="2" charset="-122"/>
                <a:sym typeface="Arial" panose="020B0604020202020204" pitchFamily="34" charset="0"/>
              </a:rPr>
              <a:t>用于标识患者现住地址与报告单位的相对位置，选择相应的类别</a:t>
            </a:r>
            <a:r>
              <a:rPr lang="zh-CN" altLang="en-US" sz="2800" b="0" baseline="0" dirty="0" smtClean="0">
                <a:solidFill>
                  <a:schemeClr val="tx1"/>
                </a:solidFill>
                <a:latin typeface="黑体" panose="02010600030101010101" pitchFamily="2" charset="-122"/>
                <a:sym typeface="Arial" panose="020B0604020202020204" pitchFamily="34" charset="0"/>
              </a:rPr>
              <a:t>。</a:t>
            </a:r>
            <a:endParaRPr lang="en-US" altLang="zh-CN" sz="2800" b="0" baseline="0" dirty="0" smtClean="0">
              <a:solidFill>
                <a:schemeClr val="tx1"/>
              </a:solidFill>
              <a:latin typeface="黑体" panose="02010600030101010101" pitchFamily="2" charset="-122"/>
              <a:sym typeface="Arial" panose="020B0604020202020204" pitchFamily="34" charset="0"/>
            </a:endParaRPr>
          </a:p>
          <a:p>
            <a:pPr algn="just">
              <a:lnSpc>
                <a:spcPct val="150000"/>
              </a:lnSpc>
              <a:spcBef>
                <a:spcPct val="30000"/>
              </a:spcBef>
              <a:spcAft>
                <a:spcPct val="30000"/>
              </a:spcAft>
              <a:buClr>
                <a:srgbClr val="CFDEF3"/>
              </a:buClr>
            </a:pPr>
            <a:r>
              <a:rPr lang="en-US" altLang="zh-CN" sz="2800" b="0" u="none" baseline="0" dirty="0" smtClean="0">
                <a:solidFill>
                  <a:schemeClr val="tx1"/>
                </a:solidFill>
                <a:latin typeface="黑体" panose="02010600030101010101" pitchFamily="2" charset="-122"/>
                <a:sym typeface="Arial" panose="020B0604020202020204" pitchFamily="34" charset="0"/>
              </a:rPr>
              <a:t>1</a:t>
            </a:r>
            <a:r>
              <a:rPr lang="zh-CN" altLang="en-US" sz="2800" b="0" u="none" baseline="0" dirty="0" smtClean="0">
                <a:solidFill>
                  <a:schemeClr val="tx1"/>
                </a:solidFill>
                <a:latin typeface="黑体" panose="02010600030101010101" pitchFamily="2" charset="-122"/>
                <a:sym typeface="Arial" panose="020B0604020202020204" pitchFamily="34" charset="0"/>
              </a:rPr>
              <a:t>、本</a:t>
            </a:r>
            <a:r>
              <a:rPr lang="zh-CN" altLang="en-US" sz="2800" b="0" u="none" baseline="0" dirty="0">
                <a:solidFill>
                  <a:schemeClr val="tx1"/>
                </a:solidFill>
                <a:latin typeface="黑体" panose="02010600030101010101" pitchFamily="2" charset="-122"/>
                <a:sym typeface="Arial" panose="020B0604020202020204" pitchFamily="34" charset="0"/>
              </a:rPr>
              <a:t>县区：指病人为本地（县、区）常住居民</a:t>
            </a:r>
            <a:r>
              <a:rPr lang="zh-CN" altLang="en-US" sz="2800" b="0" u="none" baseline="0" dirty="0" smtClean="0">
                <a:solidFill>
                  <a:schemeClr val="tx1"/>
                </a:solidFill>
                <a:latin typeface="黑体" panose="02010600030101010101" pitchFamily="2" charset="-122"/>
                <a:sym typeface="Arial" panose="020B0604020202020204" pitchFamily="34" charset="0"/>
              </a:rPr>
              <a:t>。</a:t>
            </a:r>
            <a:endParaRPr lang="en-US" altLang="zh-CN" sz="2800" b="0" u="none" baseline="0" dirty="0" smtClean="0">
              <a:solidFill>
                <a:schemeClr val="tx1"/>
              </a:solidFill>
              <a:latin typeface="黑体" panose="02010600030101010101" pitchFamily="2" charset="-122"/>
              <a:sym typeface="Arial" panose="020B0604020202020204" pitchFamily="34" charset="0"/>
            </a:endParaRPr>
          </a:p>
          <a:p>
            <a:pPr algn="just">
              <a:lnSpc>
                <a:spcPct val="150000"/>
              </a:lnSpc>
              <a:spcBef>
                <a:spcPct val="30000"/>
              </a:spcBef>
              <a:spcAft>
                <a:spcPct val="30000"/>
              </a:spcAft>
              <a:buClr>
                <a:srgbClr val="CFDEF3"/>
              </a:buClr>
              <a:buNone/>
            </a:pPr>
            <a:r>
              <a:rPr lang="en-US" altLang="zh-CN" sz="2800" b="0" u="none" baseline="0" dirty="0" smtClean="0">
                <a:solidFill>
                  <a:schemeClr val="tx1"/>
                </a:solidFill>
                <a:latin typeface="黑体" panose="02010600030101010101" pitchFamily="2" charset="-122"/>
                <a:sym typeface="Arial" panose="020B0604020202020204" pitchFamily="34" charset="0"/>
              </a:rPr>
              <a:t>2</a:t>
            </a:r>
            <a:r>
              <a:rPr lang="zh-CN" altLang="en-US" sz="2800" b="0" u="none" baseline="0" dirty="0" smtClean="0">
                <a:solidFill>
                  <a:schemeClr val="tx1"/>
                </a:solidFill>
                <a:latin typeface="黑体" panose="02010600030101010101" pitchFamily="2" charset="-122"/>
                <a:sym typeface="Arial" panose="020B0604020202020204" pitchFamily="34" charset="0"/>
              </a:rPr>
              <a:t>、本</a:t>
            </a:r>
            <a:r>
              <a:rPr lang="zh-CN" altLang="en-US" sz="2800" b="0" u="none" baseline="0" dirty="0">
                <a:solidFill>
                  <a:schemeClr val="tx1"/>
                </a:solidFill>
                <a:latin typeface="黑体" panose="02010600030101010101" pitchFamily="2" charset="-122"/>
                <a:sym typeface="Arial" panose="020B0604020202020204" pitchFamily="34" charset="0"/>
              </a:rPr>
              <a:t>市其它县区：指病人为本市其他县（区）的常住居民</a:t>
            </a:r>
            <a:r>
              <a:rPr lang="zh-CN" altLang="en-US" sz="2800" b="0" u="none" baseline="0" dirty="0" smtClean="0">
                <a:solidFill>
                  <a:schemeClr val="tx1"/>
                </a:solidFill>
                <a:latin typeface="黑体" panose="02010600030101010101" pitchFamily="2" charset="-122"/>
                <a:sym typeface="Arial" panose="020B0604020202020204" pitchFamily="34" charset="0"/>
              </a:rPr>
              <a:t>。</a:t>
            </a:r>
            <a:endParaRPr lang="en-US" altLang="zh-CN" sz="2800" b="0" u="none" baseline="0" dirty="0" smtClean="0">
              <a:solidFill>
                <a:schemeClr val="tx1"/>
              </a:solidFill>
              <a:latin typeface="黑体" panose="02010600030101010101" pitchFamily="2" charset="-122"/>
              <a:sym typeface="Arial" panose="020B0604020202020204" pitchFamily="34" charset="0"/>
            </a:endParaRPr>
          </a:p>
          <a:p>
            <a:pPr algn="just">
              <a:lnSpc>
                <a:spcPct val="150000"/>
              </a:lnSpc>
              <a:spcBef>
                <a:spcPct val="30000"/>
              </a:spcBef>
              <a:spcAft>
                <a:spcPct val="30000"/>
              </a:spcAft>
              <a:buClr>
                <a:srgbClr val="CFDEF3"/>
              </a:buClr>
              <a:buNone/>
            </a:pPr>
            <a:r>
              <a:rPr lang="zh-CN" altLang="en-US" sz="2800" b="0" u="none" baseline="0" dirty="0" smtClean="0">
                <a:solidFill>
                  <a:srgbClr val="FF0000"/>
                </a:solidFill>
                <a:latin typeface="黑体" panose="02010600030101010101" pitchFamily="2" charset="-122"/>
                <a:sym typeface="Arial" panose="020B0604020202020204" pitchFamily="34" charset="0"/>
              </a:rPr>
              <a:t>注意</a:t>
            </a:r>
            <a:r>
              <a:rPr lang="zh-CN" altLang="en-US" sz="2800" b="0" u="none" baseline="0" dirty="0">
                <a:solidFill>
                  <a:srgbClr val="FF0000"/>
                </a:solidFill>
                <a:latin typeface="黑体" panose="02010600030101010101" pitchFamily="2" charset="-122"/>
                <a:sym typeface="Arial" panose="020B0604020202020204" pitchFamily="34" charset="0"/>
              </a:rPr>
              <a:t>：</a:t>
            </a:r>
            <a:r>
              <a:rPr lang="zh-CN" altLang="en-US" sz="2800" b="0" u="none" baseline="0" dirty="0">
                <a:solidFill>
                  <a:schemeClr val="tx1"/>
                </a:solidFill>
                <a:latin typeface="黑体" panose="02010600030101010101" pitchFamily="2" charset="-122"/>
                <a:sym typeface="Arial" panose="020B0604020202020204" pitchFamily="34" charset="0"/>
              </a:rPr>
              <a:t>正确填写所属地，如</a:t>
            </a:r>
            <a:r>
              <a:rPr lang="zh-CN" altLang="en-US" sz="2800" b="0" u="none" baseline="0" dirty="0">
                <a:solidFill>
                  <a:srgbClr val="FF0000"/>
                </a:solidFill>
                <a:latin typeface="黑体" panose="02010600030101010101" pitchFamily="2" charset="-122"/>
                <a:sym typeface="Arial" panose="020B0604020202020204" pitchFamily="34" charset="0"/>
              </a:rPr>
              <a:t>南康区为</a:t>
            </a:r>
            <a:r>
              <a:rPr lang="zh-CN" altLang="en-US" sz="2800" b="0" u="none" baseline="0" dirty="0">
                <a:solidFill>
                  <a:schemeClr val="tx1"/>
                </a:solidFill>
                <a:latin typeface="黑体" panose="02010600030101010101" pitchFamily="2" charset="-122"/>
                <a:sym typeface="Arial" panose="020B0604020202020204" pitchFamily="34" charset="0"/>
              </a:rPr>
              <a:t>其它县区，</a:t>
            </a:r>
            <a:r>
              <a:rPr lang="zh-CN" altLang="en-US" sz="2800" b="0" u="none" baseline="0" dirty="0">
                <a:solidFill>
                  <a:srgbClr val="FF0000"/>
                </a:solidFill>
                <a:latin typeface="黑体" panose="02010600030101010101" pitchFamily="2" charset="-122"/>
                <a:sym typeface="Arial" panose="020B0604020202020204" pitchFamily="34" charset="0"/>
              </a:rPr>
              <a:t>潭口、潭东、蟠龙</a:t>
            </a:r>
            <a:r>
              <a:rPr lang="zh-CN" altLang="en-US" sz="2800" b="0" u="none" baseline="0" dirty="0">
                <a:solidFill>
                  <a:schemeClr val="tx1"/>
                </a:solidFill>
                <a:latin typeface="黑体" panose="02010600030101010101" pitchFamily="2" charset="-122"/>
                <a:sym typeface="Arial" panose="020B0604020202020204" pitchFamily="34" charset="0"/>
              </a:rPr>
              <a:t>属于赣州开发区</a:t>
            </a:r>
            <a:r>
              <a:rPr lang="zh-CN" altLang="en-US" sz="2800" b="0" u="none" baseline="0" dirty="0">
                <a:solidFill>
                  <a:srgbClr val="FF0000"/>
                </a:solidFill>
                <a:latin typeface="黑体" panose="02010600030101010101" pitchFamily="2" charset="-122"/>
                <a:sym typeface="Arial" panose="020B0604020202020204" pitchFamily="34" charset="0"/>
              </a:rPr>
              <a:t>应填写本县区</a:t>
            </a:r>
            <a:endParaRPr lang="en-US" altLang="en-US" dirty="0">
              <a:solidFill>
                <a:srgbClr val="FF0000"/>
              </a:solidFill>
              <a:latin typeface="黑体" panose="02010600030101010101" pitchFamily="2" charset="-122"/>
            </a:endParaRPr>
          </a:p>
        </p:txBody>
      </p:sp>
      <p:sp>
        <p:nvSpPr>
          <p:cNvPr id="1049139" name="矩形 1049138"/>
          <p:cNvSpPr/>
          <p:nvPr/>
        </p:nvSpPr>
        <p:spPr>
          <a:xfrm>
            <a:off x="1835696" y="1"/>
            <a:ext cx="4689882" cy="1268760"/>
          </a:xfrm>
          <a:prstGeom prst="rect">
            <a:avLst/>
          </a:prstGeom>
          <a:effectLst/>
        </p:spPr>
        <p:txBody>
          <a:bodyPr vert="horz" lIns="91440" tIns="45720" rIns="91440" bIns="45720" rtlCol="0" anchor="ctr" anchorCtr="0">
            <a:noAutofit/>
          </a:bodyPr>
          <a:lstStyle/>
          <a:p>
            <a:pPr marL="320040" indent="-320040" algn="r">
              <a:buClr>
                <a:schemeClr val="accent6">
                  <a:lumMod val="75000"/>
                </a:schemeClr>
              </a:buClr>
              <a:buSzPct val="128000"/>
              <a:buFont typeface="Georgia" panose="02040502050405020303" pitchFamily="18" charset="0"/>
            </a:pPr>
            <a:r>
              <a:rPr lang="en-US" altLang="zh-CN" sz="4600"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cs typeface="+mj-cs"/>
              </a:rPr>
              <a:t> 8</a:t>
            </a:r>
            <a:r>
              <a:rPr lang="zh-CN" altLang="en-US" sz="4600"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cs typeface="+mj-cs"/>
              </a:rPr>
              <a:t>、病人属于</a:t>
            </a:r>
            <a:endParaRPr lang="en-US" altLang="en-US" sz="4600"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cs typeface="+mj-cs"/>
            </a:endParaRPr>
          </a:p>
        </p:txBody>
      </p:sp>
    </p:spTree>
    <p:custDataLst>
      <p:tags r:id="rId1"/>
    </p:custDataLst>
  </p:cSld>
  <p:clrMapOvr>
    <a:masterClrMapping/>
  </p:clrMapOvr>
  <p:transition>
    <p:blinds/>
  </p:transition>
</p:sld>
</file>

<file path=ppt/slides/slide28.xml><?xml version="1.0" encoding="utf-8"?>
<p:sld xmlns:a="http://schemas.openxmlformats.org/drawingml/2006/main" xmlns:r="http://schemas.openxmlformats.org/officeDocument/2006/relationships" xmlns:p="http://schemas.openxmlformats.org/presentationml/2006/main">
  <p:cSld>
    <p:bg>
      <p:bgPr>
        <a:blipFill rotWithShape="0">
          <a:blip r:embed="rId3"/>
          <a:stretch>
            <a:fillRect/>
          </a:stretch>
        </a:blipFill>
        <a:effectLst/>
      </p:bgPr>
    </p:bg>
    <p:spTree>
      <p:nvGrpSpPr>
        <p:cNvPr id="1" name=""/>
        <p:cNvGrpSpPr/>
        <p:nvPr/>
      </p:nvGrpSpPr>
      <p:grpSpPr>
        <a:xfrm>
          <a:off x="0" y="0"/>
          <a:ext cx="0" cy="0"/>
          <a:chOff x="0" y="0"/>
          <a:chExt cx="0" cy="0"/>
        </a:xfrm>
      </p:grpSpPr>
      <p:sp>
        <p:nvSpPr>
          <p:cNvPr id="1049143" name="矩形 1049142"/>
          <p:cNvSpPr/>
          <p:nvPr/>
        </p:nvSpPr>
        <p:spPr>
          <a:xfrm>
            <a:off x="468313" y="1339850"/>
            <a:ext cx="8362950" cy="4099584"/>
          </a:xfrm>
          <a:prstGeom prst="rect">
            <a:avLst/>
          </a:prstGeom>
          <a:noFill/>
          <a:ln w="9525">
            <a:noFill/>
          </a:ln>
        </p:spPr>
        <p:txBody>
          <a:bodyPr vert="horz" lIns="91440" tIns="45720" rIns="91440" bIns="45720" anchor="t">
            <a:spAutoFit/>
          </a:bodyPr>
          <a:lstStyle/>
          <a:p>
            <a:pPr marL="457200" lvl="1" indent="0" algn="just" rtl="0" eaLnBrk="1" fontAlgn="base" latinLnBrk="0" hangingPunct="1">
              <a:lnSpc>
                <a:spcPct val="150000"/>
              </a:lnSpc>
              <a:spcBef>
                <a:spcPct val="30000"/>
              </a:spcBef>
              <a:spcAft>
                <a:spcPct val="30000"/>
              </a:spcAft>
              <a:buClr>
                <a:srgbClr val="CFDEF3"/>
              </a:buClr>
              <a:buNone/>
            </a:pPr>
            <a:r>
              <a:rPr lang="en-US" altLang="zh-CN" sz="2800" b="0" dirty="0" smtClean="0">
                <a:solidFill>
                  <a:schemeClr val="tx1"/>
                </a:solidFill>
                <a:latin typeface="黑体" panose="02010600030101010101" pitchFamily="2" charset="-122"/>
              </a:rPr>
              <a:t>3</a:t>
            </a:r>
            <a:r>
              <a:rPr lang="zh-CN" altLang="en-US" sz="2800" b="0" dirty="0" smtClean="0">
                <a:solidFill>
                  <a:schemeClr val="tx1"/>
                </a:solidFill>
                <a:latin typeface="黑体" panose="02010600030101010101" pitchFamily="2" charset="-122"/>
              </a:rPr>
              <a:t>、</a:t>
            </a:r>
            <a:r>
              <a:rPr lang="zh-CN" altLang="en-US" sz="2800" b="0" u="none" baseline="0" dirty="0" smtClean="0">
                <a:solidFill>
                  <a:schemeClr val="tx1"/>
                </a:solidFill>
                <a:latin typeface="黑体" panose="02010600030101010101" pitchFamily="2" charset="-122"/>
                <a:sym typeface="Arial" panose="020B0604020202020204" pitchFamily="34" charset="0"/>
              </a:rPr>
              <a:t>本</a:t>
            </a:r>
            <a:r>
              <a:rPr lang="zh-CN" altLang="en-US" sz="2800" b="0" u="none" baseline="0" dirty="0">
                <a:solidFill>
                  <a:schemeClr val="tx1"/>
                </a:solidFill>
                <a:latin typeface="黑体" panose="02010600030101010101" pitchFamily="2" charset="-122"/>
                <a:sym typeface="Arial" panose="020B0604020202020204" pitchFamily="34" charset="0"/>
              </a:rPr>
              <a:t>省其它地市：指病人为本省其他地（市）的常住居民</a:t>
            </a:r>
            <a:r>
              <a:rPr lang="zh-CN" altLang="en-US" sz="2800" b="0" u="none" baseline="0" dirty="0" smtClean="0">
                <a:solidFill>
                  <a:schemeClr val="tx1"/>
                </a:solidFill>
                <a:latin typeface="黑体" panose="02010600030101010101" pitchFamily="2" charset="-122"/>
                <a:sym typeface="Arial" panose="020B0604020202020204" pitchFamily="34" charset="0"/>
              </a:rPr>
              <a:t>。</a:t>
            </a:r>
            <a:endParaRPr lang="en-US" altLang="zh-CN" sz="2800" b="0" u="none" baseline="0" dirty="0" smtClean="0">
              <a:solidFill>
                <a:schemeClr val="tx1"/>
              </a:solidFill>
              <a:latin typeface="黑体" panose="02010600030101010101" pitchFamily="2" charset="-122"/>
              <a:sym typeface="Arial" panose="020B0604020202020204" pitchFamily="34" charset="0"/>
            </a:endParaRPr>
          </a:p>
          <a:p>
            <a:pPr marL="457200" lvl="1" indent="0" algn="just" rtl="0" eaLnBrk="1" fontAlgn="base" latinLnBrk="0" hangingPunct="1">
              <a:lnSpc>
                <a:spcPct val="150000"/>
              </a:lnSpc>
              <a:spcBef>
                <a:spcPct val="30000"/>
              </a:spcBef>
              <a:spcAft>
                <a:spcPct val="30000"/>
              </a:spcAft>
              <a:buClr>
                <a:srgbClr val="CFDEF3"/>
              </a:buClr>
              <a:buNone/>
            </a:pPr>
            <a:r>
              <a:rPr lang="en-US" altLang="zh-CN" sz="2800" b="0" dirty="0" smtClean="0">
                <a:solidFill>
                  <a:schemeClr val="tx1"/>
                </a:solidFill>
                <a:latin typeface="黑体" panose="02010600030101010101" pitchFamily="2" charset="-122"/>
              </a:rPr>
              <a:t>4</a:t>
            </a:r>
            <a:r>
              <a:rPr lang="zh-CN" altLang="en-US" sz="2800" b="0" dirty="0" smtClean="0">
                <a:solidFill>
                  <a:schemeClr val="tx1"/>
                </a:solidFill>
                <a:latin typeface="黑体" panose="02010600030101010101" pitchFamily="2" charset="-122"/>
              </a:rPr>
              <a:t>、</a:t>
            </a:r>
            <a:r>
              <a:rPr lang="zh-CN" altLang="en-US" sz="2800" b="0" u="none" baseline="0" dirty="0" smtClean="0">
                <a:solidFill>
                  <a:schemeClr val="tx1"/>
                </a:solidFill>
                <a:latin typeface="黑体" panose="02010600030101010101" pitchFamily="2" charset="-122"/>
                <a:sym typeface="Arial" panose="020B0604020202020204" pitchFamily="34" charset="0"/>
              </a:rPr>
              <a:t>其它</a:t>
            </a:r>
            <a:r>
              <a:rPr lang="zh-CN" altLang="en-US" sz="2800" b="0" u="none" baseline="0" dirty="0">
                <a:solidFill>
                  <a:schemeClr val="tx1"/>
                </a:solidFill>
                <a:latin typeface="黑体" panose="02010600030101010101" pitchFamily="2" charset="-122"/>
                <a:sym typeface="Arial" panose="020B0604020202020204" pitchFamily="34" charset="0"/>
              </a:rPr>
              <a:t>省：指病人为其他省的常住居民</a:t>
            </a:r>
            <a:r>
              <a:rPr lang="zh-CN" altLang="en-US" sz="2800" b="0" u="none" baseline="0" dirty="0" smtClean="0">
                <a:solidFill>
                  <a:schemeClr val="tx1"/>
                </a:solidFill>
                <a:latin typeface="黑体" panose="02010600030101010101" pitchFamily="2" charset="-122"/>
                <a:sym typeface="Arial" panose="020B0604020202020204" pitchFamily="34" charset="0"/>
              </a:rPr>
              <a:t>。</a:t>
            </a:r>
            <a:endParaRPr lang="en-US" altLang="zh-CN" sz="2800" b="0" u="none" baseline="0" dirty="0" smtClean="0">
              <a:solidFill>
                <a:schemeClr val="tx1"/>
              </a:solidFill>
              <a:latin typeface="黑体" panose="02010600030101010101" pitchFamily="2" charset="-122"/>
              <a:sym typeface="Arial" panose="020B0604020202020204" pitchFamily="34" charset="0"/>
            </a:endParaRPr>
          </a:p>
          <a:p>
            <a:pPr marL="457200" lvl="1" indent="0" algn="just" rtl="0" eaLnBrk="1" fontAlgn="base" latinLnBrk="0" hangingPunct="1">
              <a:lnSpc>
                <a:spcPct val="150000"/>
              </a:lnSpc>
              <a:spcBef>
                <a:spcPct val="30000"/>
              </a:spcBef>
              <a:spcAft>
                <a:spcPct val="30000"/>
              </a:spcAft>
              <a:buClr>
                <a:srgbClr val="CFDEF3"/>
              </a:buClr>
              <a:buNone/>
            </a:pPr>
            <a:r>
              <a:rPr lang="en-US" altLang="zh-CN" sz="2800" b="0" dirty="0" smtClean="0">
                <a:solidFill>
                  <a:schemeClr val="tx1"/>
                </a:solidFill>
                <a:latin typeface="黑体" panose="02010600030101010101" pitchFamily="2" charset="-122"/>
              </a:rPr>
              <a:t>5</a:t>
            </a:r>
            <a:r>
              <a:rPr lang="zh-CN" altLang="en-US" sz="2800" b="0" dirty="0" smtClean="0">
                <a:solidFill>
                  <a:schemeClr val="tx1"/>
                </a:solidFill>
                <a:latin typeface="黑体" panose="02010600030101010101" pitchFamily="2" charset="-122"/>
              </a:rPr>
              <a:t>、</a:t>
            </a:r>
            <a:r>
              <a:rPr lang="zh-CN" altLang="en-US" sz="2800" b="0" u="none" baseline="0" dirty="0" smtClean="0">
                <a:solidFill>
                  <a:schemeClr val="tx1"/>
                </a:solidFill>
                <a:latin typeface="黑体" panose="02010600030101010101" pitchFamily="2" charset="-122"/>
                <a:sym typeface="Arial" panose="020B0604020202020204" pitchFamily="34" charset="0"/>
              </a:rPr>
              <a:t>港澳台</a:t>
            </a:r>
            <a:r>
              <a:rPr lang="zh-CN" altLang="en-US" sz="2800" b="0" u="none" baseline="0" dirty="0">
                <a:solidFill>
                  <a:schemeClr val="tx1"/>
                </a:solidFill>
                <a:latin typeface="黑体" panose="02010600030101010101" pitchFamily="2" charset="-122"/>
                <a:sym typeface="Arial" panose="020B0604020202020204" pitchFamily="34" charset="0"/>
              </a:rPr>
              <a:t>：指病人为港澳台居民。</a:t>
            </a:r>
            <a:endParaRPr lang="en-US" altLang="en-US" sz="2800" dirty="0">
              <a:solidFill>
                <a:schemeClr val="tx1"/>
              </a:solidFill>
              <a:latin typeface="黑体" panose="02010600030101010101" pitchFamily="2" charset="-122"/>
            </a:endParaRPr>
          </a:p>
          <a:p>
            <a:pPr marL="457200" lvl="1" indent="0" algn="just" rtl="0" eaLnBrk="1" fontAlgn="base" latinLnBrk="0" hangingPunct="1">
              <a:lnSpc>
                <a:spcPct val="150000"/>
              </a:lnSpc>
              <a:spcBef>
                <a:spcPct val="30000"/>
              </a:spcBef>
              <a:spcAft>
                <a:spcPct val="30000"/>
              </a:spcAft>
              <a:buClr>
                <a:srgbClr val="CFDEF3"/>
              </a:buClr>
              <a:buNone/>
            </a:pPr>
            <a:r>
              <a:rPr lang="en-US" altLang="zh-CN" sz="2800" b="0" dirty="0" smtClean="0">
                <a:solidFill>
                  <a:schemeClr val="tx1"/>
                </a:solidFill>
                <a:latin typeface="黑体" panose="02010600030101010101" pitchFamily="2" charset="-122"/>
              </a:rPr>
              <a:t>6</a:t>
            </a:r>
            <a:r>
              <a:rPr lang="zh-CN" altLang="en-US" sz="2800" b="0" dirty="0" smtClean="0">
                <a:solidFill>
                  <a:schemeClr val="tx1"/>
                </a:solidFill>
                <a:latin typeface="黑体" panose="02010600030101010101" pitchFamily="2" charset="-122"/>
              </a:rPr>
              <a:t>、</a:t>
            </a:r>
            <a:r>
              <a:rPr lang="zh-CN" altLang="en-US" sz="2800" b="0" u="none" baseline="0" dirty="0" smtClean="0">
                <a:solidFill>
                  <a:schemeClr val="tx1"/>
                </a:solidFill>
                <a:latin typeface="黑体" panose="02010600030101010101" pitchFamily="2" charset="-122"/>
                <a:sym typeface="Arial" panose="020B0604020202020204" pitchFamily="34" charset="0"/>
              </a:rPr>
              <a:t>外籍</a:t>
            </a:r>
            <a:r>
              <a:rPr lang="zh-CN" altLang="en-US" sz="2800" b="0" u="none" baseline="0" dirty="0">
                <a:solidFill>
                  <a:schemeClr val="tx1"/>
                </a:solidFill>
                <a:latin typeface="黑体" panose="02010600030101010101" pitchFamily="2" charset="-122"/>
                <a:sym typeface="Arial" panose="020B0604020202020204" pitchFamily="34" charset="0"/>
              </a:rPr>
              <a:t>：指病人为外籍居民。</a:t>
            </a:r>
            <a:endParaRPr lang="en-US" altLang="en-US" sz="2800" dirty="0">
              <a:solidFill>
                <a:schemeClr val="tx1"/>
              </a:solidFill>
              <a:latin typeface="黑体" panose="02010600030101010101" pitchFamily="2" charset="-122"/>
            </a:endParaRPr>
          </a:p>
        </p:txBody>
      </p:sp>
      <p:sp>
        <p:nvSpPr>
          <p:cNvPr id="1049145" name="动作按钮: 上一张 1049144"/>
          <p:cNvSpPr/>
          <p:nvPr/>
        </p:nvSpPr>
        <p:spPr>
          <a:xfrm>
            <a:off x="8316913" y="6353175"/>
            <a:ext cx="574675" cy="504825"/>
          </a:xfrm>
          <a:prstGeom prst="actionButtonReturn">
            <a:avLst/>
          </a:prstGeom>
          <a:solidFill>
            <a:srgbClr val="FFFFFF"/>
          </a:solidFill>
          <a:ln w="9525">
            <a:noFill/>
          </a:ln>
        </p:spPr>
        <p:txBody>
          <a:bodyPr vert="horz" lIns="91440" tIns="45720" rIns="91440" bIns="45720" anchor="t"/>
          <a:lstStyle/>
          <a:p>
            <a:endParaRPr>
              <a:latin typeface="Arial" panose="020B0604020202020204" pitchFamily="34" charset="0"/>
            </a:endParaRPr>
          </a:p>
        </p:txBody>
      </p:sp>
    </p:spTree>
    <p:custDataLst>
      <p:tags r:id="rId1"/>
    </p:custDataLst>
  </p:cSld>
  <p:clrMapOvr>
    <a:masterClrMapping/>
  </p:clrMapOvr>
  <p:transition>
    <p:blinds/>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49" name="标题 1049148"/>
          <p:cNvSpPr>
            <a:spLocks noGrp="1"/>
          </p:cNvSpPr>
          <p:nvPr>
            <p:ph type="title" idx="4294967295"/>
          </p:nvPr>
        </p:nvSpPr>
        <p:spPr>
          <a:xfrm>
            <a:off x="207714" y="44624"/>
            <a:ext cx="8540750" cy="1143000"/>
          </a:xfrm>
        </p:spPr>
        <p:txBody>
          <a:bodyPr lIns="91440" tIns="45720" rIns="91440" bIns="45720" anchor="ctr"/>
          <a:lstStyle/>
          <a:p>
            <a:pPr algn="ctr">
              <a:buNone/>
            </a:pPr>
            <a:r>
              <a:rPr lang="en-US" altLang="zh-CN" baseline="0" dirty="0">
                <a:latin typeface="Arial" panose="020B0604020202020204" pitchFamily="34" charset="0"/>
                <a:ea typeface="黑体" panose="02010600030101010101" pitchFamily="2" charset="-122"/>
                <a:sym typeface="Arial" panose="020B0604020202020204" pitchFamily="34" charset="0"/>
              </a:rPr>
              <a:t>     9 </a:t>
            </a:r>
            <a:r>
              <a:rPr lang="zh-CN" altLang="en-US" baseline="0" dirty="0">
                <a:latin typeface="Arial" panose="020B0604020202020204" pitchFamily="34" charset="0"/>
                <a:ea typeface="黑体" panose="02010600030101010101" pitchFamily="2" charset="-122"/>
                <a:sym typeface="Arial" panose="020B0604020202020204" pitchFamily="34" charset="0"/>
              </a:rPr>
              <a:t>、现住址</a:t>
            </a:r>
            <a:endParaRPr lang="en-US" altLang="en-US" dirty="0"/>
          </a:p>
        </p:txBody>
      </p:sp>
      <p:sp>
        <p:nvSpPr>
          <p:cNvPr id="1049151" name="内容占位符 1049150"/>
          <p:cNvSpPr>
            <a:spLocks noGrp="1"/>
          </p:cNvSpPr>
          <p:nvPr>
            <p:ph idx="4294967295"/>
          </p:nvPr>
        </p:nvSpPr>
        <p:spPr>
          <a:xfrm>
            <a:off x="285720" y="1290638"/>
            <a:ext cx="8429684" cy="5281634"/>
          </a:xfrm>
          <a:prstGeom prst="rect">
            <a:avLst/>
          </a:prstGeom>
          <a:noFill/>
          <a:ln w="9525">
            <a:noFill/>
          </a:ln>
        </p:spPr>
        <p:txBody>
          <a:bodyPr vert="horz" lIns="91440" tIns="45720" rIns="91440" bIns="45720" anchor="t"/>
          <a:lstStyle>
            <a:lvl1pPr marL="0" lvl="0" indent="0" algn="l" defTabSz="914400" eaLnBrk="1" fontAlgn="base" latinLnBrk="0" hangingPunct="1">
              <a:lnSpc>
                <a:spcPct val="100000"/>
              </a:lnSpc>
              <a:spcBef>
                <a:spcPct val="20000"/>
              </a:spcBef>
              <a:spcAft>
                <a:spcPct val="0"/>
              </a:spcAft>
              <a:buNone/>
              <a:defRPr sz="24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1pPr>
            <a:lvl2pPr marL="457200" lvl="1" indent="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2pPr>
            <a:lvl3pPr marL="1143000" lvl="2"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3pPr>
            <a:lvl4pPr marL="1600200" lvl="3"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4pPr>
            <a:lvl5pPr marL="2057400" lvl="4"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5pPr>
          </a:lstStyle>
          <a:p>
            <a:pPr marL="0" lvl="0" indent="0" algn="l" eaLnBrk="1" fontAlgn="base" latinLnBrk="0" hangingPunct="1">
              <a:lnSpc>
                <a:spcPct val="100000"/>
              </a:lnSpc>
              <a:spcBef>
                <a:spcPct val="20000"/>
              </a:spcBef>
              <a:spcAft>
                <a:spcPct val="0"/>
              </a:spcAft>
              <a:buFont typeface="Wingdings" panose="05000000000000000000" pitchFamily="2" charset="2"/>
              <a:buChar char="Ø"/>
            </a:pPr>
            <a:r>
              <a:rPr lang="zh-CN" altLang="en-US" u="none" baseline="0" dirty="0" smtClean="0">
                <a:solidFill>
                  <a:srgbClr val="808080"/>
                </a:solidFill>
                <a:latin typeface="Arial" panose="020B0604020202020204" pitchFamily="34" charset="0"/>
                <a:ea typeface="黑体" panose="02010600030101010101" pitchFamily="2" charset="-122"/>
                <a:sym typeface="黑体" panose="02010600030101010101" pitchFamily="2" charset="-122"/>
              </a:rPr>
              <a:t> </a:t>
            </a:r>
            <a:r>
              <a:rPr lang="zh-CN" altLang="en-US" sz="2800" u="none" baseline="0" dirty="0">
                <a:solidFill>
                  <a:srgbClr val="808080"/>
                </a:solidFill>
                <a:latin typeface="Arial" panose="020B0604020202020204" pitchFamily="34" charset="0"/>
                <a:ea typeface="黑体" panose="02010600030101010101" pitchFamily="2" charset="-122"/>
                <a:sym typeface="黑体" panose="02010600030101010101" pitchFamily="2" charset="-122"/>
              </a:rPr>
              <a:t>病例发病时实际居住的地址，可以是家庭住址，也可以是寄宿</a:t>
            </a:r>
            <a:r>
              <a:rPr lang="zh-CN" altLang="en-US" sz="2800" u="none" baseline="0" dirty="0" smtClean="0">
                <a:solidFill>
                  <a:srgbClr val="808080"/>
                </a:solidFill>
                <a:latin typeface="Arial" panose="020B0604020202020204" pitchFamily="34" charset="0"/>
                <a:ea typeface="黑体" panose="02010600030101010101" pitchFamily="2" charset="-122"/>
                <a:sym typeface="黑体" panose="02010600030101010101" pitchFamily="2" charset="-122"/>
              </a:rPr>
              <a:t>地址或宾馆地址，</a:t>
            </a:r>
            <a:r>
              <a:rPr lang="zh-CN" altLang="en-US" sz="2800" u="none" baseline="0" dirty="0">
                <a:solidFill>
                  <a:srgbClr val="808080"/>
                </a:solidFill>
                <a:latin typeface="Arial" panose="020B0604020202020204" pitchFamily="34" charset="0"/>
                <a:ea typeface="黑体" panose="02010600030101010101" pitchFamily="2" charset="-122"/>
                <a:sym typeface="黑体" panose="02010600030101010101" pitchFamily="2" charset="-122"/>
              </a:rPr>
              <a:t>应</a:t>
            </a:r>
            <a:r>
              <a:rPr lang="zh-CN" altLang="en-US" sz="2800" u="none" baseline="0" dirty="0">
                <a:solidFill>
                  <a:srgbClr val="FF0000"/>
                </a:solidFill>
                <a:latin typeface="Arial" panose="020B0604020202020204" pitchFamily="34" charset="0"/>
                <a:ea typeface="黑体" panose="02010600030101010101" pitchFamily="2" charset="-122"/>
                <a:sym typeface="Arial" panose="020B0604020202020204" pitchFamily="34" charset="0"/>
              </a:rPr>
              <a:t>详细到乡镇或街道</a:t>
            </a:r>
            <a:r>
              <a:rPr lang="zh-CN" altLang="en-US" sz="2800"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a:t>
            </a:r>
            <a:endParaRPr lang="en-US" altLang="en-US" dirty="0"/>
          </a:p>
        </p:txBody>
      </p:sp>
      <p:pic>
        <p:nvPicPr>
          <p:cNvPr id="2097198" name="图片 2097197" descr="Q~%KK9[X)]Z8]{6EDM9JQHT"/>
          <p:cNvPicPr>
            <a:picLocks noChangeAspect="1"/>
          </p:cNvPicPr>
          <p:nvPr/>
        </p:nvPicPr>
        <p:blipFill>
          <a:blip r:embed="rId3"/>
          <a:srcRect/>
          <a:stretch>
            <a:fillRect/>
          </a:stretch>
        </p:blipFill>
        <p:spPr>
          <a:xfrm>
            <a:off x="1763713" y="2420938"/>
            <a:ext cx="6086475" cy="1590675"/>
          </a:xfrm>
          <a:prstGeom prst="rect">
            <a:avLst/>
          </a:prstGeom>
          <a:noFill/>
          <a:ln w="9525">
            <a:noFill/>
          </a:ln>
        </p:spPr>
      </p:pic>
      <p:pic>
        <p:nvPicPr>
          <p:cNvPr id="2097200" name="图片 2097199" descr="B5QX0(Q74(7QE{O]N(1~`UB"/>
          <p:cNvPicPr>
            <a:picLocks noChangeAspect="1"/>
          </p:cNvPicPr>
          <p:nvPr/>
        </p:nvPicPr>
        <p:blipFill>
          <a:blip r:embed="rId4"/>
          <a:srcRect/>
          <a:stretch>
            <a:fillRect/>
          </a:stretch>
        </p:blipFill>
        <p:spPr>
          <a:xfrm>
            <a:off x="1619250" y="4437063"/>
            <a:ext cx="6153150" cy="1819275"/>
          </a:xfrm>
          <a:prstGeom prst="rect">
            <a:avLst/>
          </a:prstGeom>
          <a:noFill/>
          <a:ln w="9525">
            <a:noFill/>
          </a:ln>
        </p:spPr>
      </p:pic>
      <p:sp>
        <p:nvSpPr>
          <p:cNvPr id="1049153" name="椭圆 1049152"/>
          <p:cNvSpPr/>
          <p:nvPr/>
        </p:nvSpPr>
        <p:spPr>
          <a:xfrm>
            <a:off x="2700338" y="2565400"/>
            <a:ext cx="1295400" cy="287338"/>
          </a:xfrm>
          <a:prstGeom prst="ellipse">
            <a:avLst/>
          </a:prstGeom>
          <a:noFill/>
          <a:ln w="38100" cap="flat" cmpd="sng">
            <a:solidFill>
              <a:srgbClr val="FF0000">
                <a:alpha val="100000"/>
              </a:srgbClr>
            </a:solidFill>
            <a:prstDash val="solid"/>
            <a:headEnd type="none" w="med" len="med"/>
            <a:tailEnd type="none" w="med" len="med"/>
          </a:ln>
        </p:spPr>
        <p:txBody>
          <a:bodyPr vert="horz" lIns="91440" tIns="45720" rIns="91440" bIns="45720" anchor="t"/>
          <a:lstStyle/>
          <a:p>
            <a:endParaRPr>
              <a:latin typeface="Arial" panose="020B0604020202020204" pitchFamily="34" charset="0"/>
            </a:endParaRPr>
          </a:p>
        </p:txBody>
      </p:sp>
      <p:sp>
        <p:nvSpPr>
          <p:cNvPr id="1049155" name="直接连接符 1049154"/>
          <p:cNvSpPr/>
          <p:nvPr/>
        </p:nvSpPr>
        <p:spPr>
          <a:xfrm flipV="1">
            <a:off x="2916238" y="2924175"/>
            <a:ext cx="287337" cy="576263"/>
          </a:xfrm>
          <a:prstGeom prst="line">
            <a:avLst/>
          </a:prstGeom>
          <a:ln w="38100" cap="flat" cmpd="sng">
            <a:solidFill>
              <a:srgbClr val="3333FF">
                <a:alpha val="100000"/>
              </a:srgbClr>
            </a:solidFill>
            <a:prstDash val="solid"/>
            <a:headEnd type="none" w="med" len="med"/>
            <a:tailEnd type="triangle" w="med" len="med"/>
          </a:ln>
        </p:spPr>
      </p:sp>
      <p:sp>
        <p:nvSpPr>
          <p:cNvPr id="1049157" name="椭圆 1049156"/>
          <p:cNvSpPr/>
          <p:nvPr/>
        </p:nvSpPr>
        <p:spPr>
          <a:xfrm>
            <a:off x="5003800" y="4292600"/>
            <a:ext cx="1295400" cy="287338"/>
          </a:xfrm>
          <a:prstGeom prst="ellipse">
            <a:avLst/>
          </a:prstGeom>
          <a:noFill/>
          <a:ln w="38100" cap="flat" cmpd="sng">
            <a:solidFill>
              <a:srgbClr val="FF0000">
                <a:alpha val="100000"/>
              </a:srgbClr>
            </a:solidFill>
            <a:prstDash val="solid"/>
            <a:headEnd type="none" w="med" len="med"/>
            <a:tailEnd type="none" w="med" len="med"/>
          </a:ln>
        </p:spPr>
        <p:txBody>
          <a:bodyPr vert="horz" lIns="91440" tIns="45720" rIns="91440" bIns="45720" anchor="t"/>
          <a:lstStyle/>
          <a:p>
            <a:endParaRPr>
              <a:latin typeface="Arial" panose="020B0604020202020204" pitchFamily="34" charset="0"/>
            </a:endParaRPr>
          </a:p>
        </p:txBody>
      </p:sp>
      <p:sp>
        <p:nvSpPr>
          <p:cNvPr id="1049159" name="直接连接符 1049158"/>
          <p:cNvSpPr/>
          <p:nvPr/>
        </p:nvSpPr>
        <p:spPr>
          <a:xfrm flipV="1">
            <a:off x="3419475" y="4724400"/>
            <a:ext cx="1584325" cy="936625"/>
          </a:xfrm>
          <a:prstGeom prst="line">
            <a:avLst/>
          </a:prstGeom>
          <a:ln w="38100" cap="flat" cmpd="sng">
            <a:solidFill>
              <a:srgbClr val="3333FF">
                <a:alpha val="100000"/>
              </a:srgbClr>
            </a:solidFill>
            <a:prstDash val="solid"/>
            <a:headEnd type="none" w="med" len="med"/>
            <a:tailEnd type="triangle" w="med" len="med"/>
          </a:ln>
        </p:spPr>
      </p:sp>
    </p:spTree>
    <p:custDataLst>
      <p:tags r:id="rId1"/>
    </p:custDataLst>
  </p:cSld>
  <p:clrMapOvr>
    <a:masterClrMapping/>
  </p:clrMapOvr>
  <p:transition>
    <p:blinds/>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57" name="标题 1048956"/>
          <p:cNvSpPr>
            <a:spLocks noGrp="1"/>
          </p:cNvSpPr>
          <p:nvPr>
            <p:ph type="title" idx="4294967295"/>
          </p:nvPr>
        </p:nvSpPr>
        <p:spPr>
          <a:xfrm>
            <a:off x="0" y="2708275"/>
            <a:ext cx="8229600" cy="1143000"/>
          </a:xfrm>
        </p:spPr>
        <p:txBody>
          <a:bodyPr lIns="91440" tIns="45720" rIns="91440" bIns="45720" anchor="ctr"/>
          <a:lstStyle/>
          <a:p>
            <a:pPr>
              <a:buNone/>
            </a:pPr>
            <a:r>
              <a:rPr lang="zh-CN" altLang="en-US" sz="5100" b="1" baseline="0" dirty="0">
                <a:solidFill>
                  <a:srgbClr val="67841A"/>
                </a:solidFill>
                <a:latin typeface="Arial" panose="020B0604020202020204" pitchFamily="34" charset="0"/>
                <a:ea typeface="黑体" panose="02010600030101010101" pitchFamily="2" charset="-122"/>
                <a:sym typeface="Arial" panose="020B0604020202020204" pitchFamily="34" charset="0"/>
              </a:rPr>
              <a:t>一、疫情报告的法律法规</a:t>
            </a:r>
            <a:endParaRPr lang="en-US" altLang="en-US" dirty="0"/>
          </a:p>
        </p:txBody>
      </p:sp>
    </p:spTree>
    <p:custDataLst>
      <p:tags r:id="rId1"/>
    </p:custDataLst>
  </p:cSld>
  <p:clrMapOvr>
    <a:masterClrMapping/>
  </p:clrMapOvr>
  <p:transition>
    <p:blinds/>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571604" y="214290"/>
            <a:ext cx="6512511" cy="857256"/>
          </a:xfrm>
        </p:spPr>
        <p:txBody>
          <a:bodyPr/>
          <a:lstStyle/>
          <a:p>
            <a:pPr marL="0" indent="0" algn="ctr">
              <a:buNone/>
            </a:pPr>
            <a:r>
              <a:rPr lang="en-US" altLang="zh-CN" dirty="0" smtClean="0">
                <a:latin typeface="黑体" panose="02010600030101010101" pitchFamily="2" charset="-122"/>
                <a:ea typeface="黑体" panose="02010600030101010101" pitchFamily="2" charset="-122"/>
              </a:rPr>
              <a:t>10</a:t>
            </a:r>
            <a:r>
              <a:rPr lang="zh-CN" altLang="en-US" dirty="0" smtClean="0">
                <a:latin typeface="黑体" panose="02010600030101010101" pitchFamily="2" charset="-122"/>
                <a:ea typeface="黑体" panose="02010600030101010101" pitchFamily="2" charset="-122"/>
              </a:rPr>
              <a:t>、职业</a:t>
            </a:r>
            <a:endParaRPr lang="zh-CN" altLang="en-US" dirty="0">
              <a:latin typeface="黑体" panose="02010600030101010101" pitchFamily="2" charset="-122"/>
              <a:ea typeface="黑体" panose="02010600030101010101" pitchFamily="2" charset="-122"/>
            </a:endParaRPr>
          </a:p>
        </p:txBody>
      </p:sp>
      <p:sp>
        <p:nvSpPr>
          <p:cNvPr id="3" name="内容占位符 2"/>
          <p:cNvSpPr>
            <a:spLocks noGrp="1"/>
          </p:cNvSpPr>
          <p:nvPr>
            <p:ph sz="quarter" idx="13"/>
          </p:nvPr>
        </p:nvSpPr>
        <p:spPr>
          <a:xfrm>
            <a:off x="214282" y="1285860"/>
            <a:ext cx="8715436" cy="4760604"/>
          </a:xfrm>
        </p:spPr>
        <p:txBody>
          <a:bodyPr>
            <a:normAutofit lnSpcReduction="10000"/>
          </a:bodyPr>
          <a:lstStyle/>
          <a:p>
            <a:pPr>
              <a:buFont typeface="Wingdings" panose="05000000000000000000" pitchFamily="2" charset="2"/>
              <a:buChar char="Ø"/>
            </a:pPr>
            <a:r>
              <a:rPr lang="zh-CN" altLang="en-US" sz="2800" dirty="0" smtClean="0">
                <a:latin typeface="黑体" panose="02010600030101010101" pitchFamily="2" charset="-122"/>
                <a:ea typeface="黑体" panose="02010600030101010101" pitchFamily="2" charset="-122"/>
              </a:rPr>
              <a:t>职业与工作单位应匹配，不能出现逻辑错误，如职业为幼托，工作单位不能出现</a:t>
            </a:r>
            <a:r>
              <a:rPr lang="en-US" altLang="zh-CN" sz="2800" dirty="0" smtClean="0">
                <a:latin typeface="黑体" panose="02010600030101010101" pitchFamily="2" charset="-122"/>
                <a:ea typeface="黑体" panose="02010600030101010101" pitchFamily="2" charset="-122"/>
              </a:rPr>
              <a:t>XX</a:t>
            </a:r>
            <a:r>
              <a:rPr lang="zh-CN" altLang="en-US" sz="2800" dirty="0" smtClean="0">
                <a:latin typeface="黑体" panose="02010600030101010101" pitchFamily="2" charset="-122"/>
                <a:ea typeface="黑体" panose="02010600030101010101" pitchFamily="2" charset="-122"/>
              </a:rPr>
              <a:t>学校。</a:t>
            </a:r>
            <a:endParaRPr lang="en-US" altLang="zh-CN" sz="2800" dirty="0" smtClean="0">
              <a:latin typeface="黑体" panose="02010600030101010101" pitchFamily="2" charset="-122"/>
              <a:ea typeface="黑体" panose="02010600030101010101" pitchFamily="2" charset="-122"/>
            </a:endParaRPr>
          </a:p>
          <a:p>
            <a:pPr>
              <a:buFont typeface="Wingdings" panose="05000000000000000000" pitchFamily="2" charset="2"/>
              <a:buChar char="Ø"/>
            </a:pPr>
            <a:r>
              <a:rPr lang="zh-CN" altLang="en-US" sz="2800" dirty="0" smtClean="0">
                <a:latin typeface="黑体" panose="02010600030101010101" pitchFamily="2" charset="-122"/>
                <a:ea typeface="黑体" panose="02010600030101010101" pitchFamily="2" charset="-122"/>
              </a:rPr>
              <a:t>一般</a:t>
            </a:r>
            <a:r>
              <a:rPr lang="en-US" altLang="zh-CN" sz="2800" dirty="0" smtClean="0">
                <a:latin typeface="黑体" panose="02010600030101010101" pitchFamily="2" charset="-122"/>
                <a:ea typeface="黑体" panose="02010600030101010101" pitchFamily="2" charset="-122"/>
              </a:rPr>
              <a:t>3</a:t>
            </a:r>
            <a:r>
              <a:rPr lang="zh-CN" altLang="en-US" sz="2800" dirty="0" smtClean="0">
                <a:latin typeface="黑体" panose="02010600030101010101" pitchFamily="2" charset="-122"/>
                <a:ea typeface="黑体" panose="02010600030101010101" pitchFamily="2" charset="-122"/>
              </a:rPr>
              <a:t>岁以下幼儿职业填写散居，</a:t>
            </a:r>
            <a:r>
              <a:rPr lang="en-US" altLang="zh-CN" sz="2800" dirty="0" smtClean="0">
                <a:latin typeface="黑体" panose="02010600030101010101" pitchFamily="2" charset="-122"/>
                <a:ea typeface="黑体" panose="02010600030101010101" pitchFamily="2" charset="-122"/>
              </a:rPr>
              <a:t>3-5</a:t>
            </a:r>
            <a:r>
              <a:rPr lang="zh-CN" altLang="en-US" sz="2800" dirty="0" smtClean="0">
                <a:latin typeface="黑体" panose="02010600030101010101" pitchFamily="2" charset="-122"/>
                <a:ea typeface="黑体" panose="02010600030101010101" pitchFamily="2" charset="-122"/>
              </a:rPr>
              <a:t>岁填写幼托，</a:t>
            </a:r>
            <a:r>
              <a:rPr lang="en-US" altLang="zh-CN" sz="2800" dirty="0" smtClean="0">
                <a:latin typeface="黑体" panose="02010600030101010101" pitchFamily="2" charset="-122"/>
                <a:ea typeface="黑体" panose="02010600030101010101" pitchFamily="2" charset="-122"/>
              </a:rPr>
              <a:t>6</a:t>
            </a:r>
            <a:r>
              <a:rPr lang="zh-CN" altLang="en-US" sz="2800" dirty="0" smtClean="0">
                <a:latin typeface="黑体" panose="02010600030101010101" pitchFamily="2" charset="-122"/>
                <a:ea typeface="黑体" panose="02010600030101010101" pitchFamily="2" charset="-122"/>
              </a:rPr>
              <a:t>岁以上为小学。年龄</a:t>
            </a:r>
            <a:r>
              <a:rPr lang="en-US" altLang="zh-CN" sz="2800" dirty="0" smtClean="0">
                <a:latin typeface="黑体" panose="02010600030101010101" pitchFamily="2" charset="-122"/>
                <a:ea typeface="黑体" panose="02010600030101010101" pitchFamily="2" charset="-122"/>
              </a:rPr>
              <a:t>14</a:t>
            </a:r>
            <a:r>
              <a:rPr lang="zh-CN" altLang="en-US" sz="2800" dirty="0" smtClean="0">
                <a:latin typeface="黑体" panose="02010600030101010101" pitchFamily="2" charset="-122"/>
                <a:ea typeface="黑体" panose="02010600030101010101" pitchFamily="2" charset="-122"/>
              </a:rPr>
              <a:t>岁以下，职业不能填报从业人员；</a:t>
            </a:r>
            <a:r>
              <a:rPr lang="en-US" altLang="zh-CN" sz="2800" dirty="0" smtClean="0">
                <a:latin typeface="黑体" panose="02010600030101010101" pitchFamily="2" charset="-122"/>
                <a:ea typeface="黑体" panose="02010600030101010101" pitchFamily="2" charset="-122"/>
              </a:rPr>
              <a:t>14</a:t>
            </a:r>
            <a:r>
              <a:rPr lang="zh-CN" altLang="en-US" sz="2800" dirty="0" smtClean="0">
                <a:latin typeface="黑体" panose="02010600030101010101" pitchFamily="2" charset="-122"/>
                <a:ea typeface="黑体" panose="02010600030101010101" pitchFamily="2" charset="-122"/>
              </a:rPr>
              <a:t>岁以上不能填写散居儿童和幼托儿童。</a:t>
            </a:r>
            <a:endParaRPr lang="en-US" altLang="zh-CN" sz="2800" dirty="0" smtClean="0">
              <a:latin typeface="黑体" panose="02010600030101010101" pitchFamily="2" charset="-122"/>
              <a:ea typeface="黑体" panose="02010600030101010101" pitchFamily="2" charset="-122"/>
            </a:endParaRPr>
          </a:p>
          <a:p>
            <a:pPr>
              <a:buFont typeface="Wingdings" panose="05000000000000000000" pitchFamily="2" charset="2"/>
              <a:buChar char="Ø"/>
            </a:pPr>
            <a:r>
              <a:rPr lang="zh-CN" altLang="en-US" sz="2800" dirty="0" smtClean="0">
                <a:latin typeface="黑体" panose="02010600030101010101" pitchFamily="2" charset="-122"/>
                <a:ea typeface="黑体" panose="02010600030101010101" pitchFamily="2" charset="-122"/>
              </a:rPr>
              <a:t>成人据实填写，不能填写不详，如实在无法获取职业，则女性一般填家务及待业，男性填写商业服务。</a:t>
            </a:r>
            <a:endParaRPr lang="en-US" altLang="zh-CN" sz="2800" dirty="0" smtClean="0">
              <a:latin typeface="黑体" panose="02010600030101010101" pitchFamily="2" charset="-122"/>
              <a:ea typeface="黑体" panose="02010600030101010101" pitchFamily="2" charset="-122"/>
            </a:endParaRPr>
          </a:p>
          <a:p>
            <a:pPr>
              <a:buFont typeface="Wingdings" panose="05000000000000000000" pitchFamily="2" charset="2"/>
              <a:buChar char="Ø"/>
            </a:pPr>
            <a:r>
              <a:rPr lang="zh-CN" altLang="en-US" sz="2800" dirty="0" smtClean="0">
                <a:latin typeface="黑体" panose="02010600030101010101" pitchFamily="2" charset="-122"/>
                <a:ea typeface="黑体" panose="02010600030101010101" pitchFamily="2" charset="-122"/>
              </a:rPr>
              <a:t>年龄</a:t>
            </a:r>
            <a:r>
              <a:rPr lang="en-US" altLang="zh-CN" sz="2800" dirty="0" smtClean="0">
                <a:latin typeface="黑体" panose="02010600030101010101" pitchFamily="2" charset="-122"/>
                <a:ea typeface="黑体" panose="02010600030101010101" pitchFamily="2" charset="-122"/>
              </a:rPr>
              <a:t>70</a:t>
            </a:r>
            <a:r>
              <a:rPr lang="zh-CN" altLang="en-US" sz="2800" dirty="0" smtClean="0">
                <a:latin typeface="黑体" panose="02010600030101010101" pitchFamily="2" charset="-122"/>
                <a:ea typeface="黑体" panose="02010600030101010101" pitchFamily="2" charset="-122"/>
              </a:rPr>
              <a:t>岁以上职业填写其他，并在（）内填写居民。</a:t>
            </a:r>
            <a:endParaRPr lang="en-US" altLang="zh-CN" sz="2800" dirty="0" smtClean="0">
              <a:latin typeface="黑体" panose="02010600030101010101" pitchFamily="2" charset="-122"/>
              <a:ea typeface="黑体" panose="02010600030101010101" pitchFamily="2" charset="-122"/>
            </a:endParaRPr>
          </a:p>
          <a:p>
            <a:endParaRPr lang="en-US" altLang="zh-CN" sz="2800" dirty="0" smtClean="0">
              <a:latin typeface="黑体" panose="02010600030101010101" pitchFamily="2" charset="-122"/>
              <a:ea typeface="黑体" panose="02010600030101010101" pitchFamily="2" charset="-122"/>
            </a:endParaRPr>
          </a:p>
          <a:p>
            <a:pPr>
              <a:buFont typeface="Wingdings" panose="05000000000000000000" pitchFamily="2" charset="2"/>
              <a:buChar char="Ø"/>
            </a:pPr>
            <a:r>
              <a:rPr lang="zh-CN" altLang="en-US" sz="2800" dirty="0" smtClean="0">
                <a:solidFill>
                  <a:srgbClr val="FF0000"/>
                </a:solidFill>
                <a:latin typeface="黑体" panose="02010600030101010101" pitchFamily="2" charset="-122"/>
                <a:ea typeface="黑体" panose="02010600030101010101" pitchFamily="2" charset="-122"/>
              </a:rPr>
              <a:t>注意</a:t>
            </a:r>
            <a:r>
              <a:rPr lang="zh-CN" altLang="en-US" sz="2800" dirty="0" smtClean="0">
                <a:latin typeface="黑体" panose="02010600030101010101" pitchFamily="2" charset="-122"/>
                <a:ea typeface="黑体" panose="02010600030101010101" pitchFamily="2" charset="-122"/>
              </a:rPr>
              <a:t>：幼托机构及学校应具体到班级。</a:t>
            </a:r>
            <a:endParaRPr lang="en-US" altLang="zh-CN" sz="2800" dirty="0" smtClean="0">
              <a:latin typeface="黑体" panose="02010600030101010101" pitchFamily="2" charset="-122"/>
              <a:ea typeface="黑体" panose="02010600030101010101" pitchFamily="2" charset="-122"/>
            </a:endParaRPr>
          </a:p>
          <a:p>
            <a:endParaRPr lang="en-US" altLang="zh-CN" dirty="0" smtClean="0"/>
          </a:p>
          <a:p>
            <a:endParaRPr lang="en-US" altLang="zh-CN" dirty="0" smtClean="0"/>
          </a:p>
          <a:p>
            <a:endParaRPr lang="zh-CN"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67" name="标题 1049166"/>
          <p:cNvSpPr>
            <a:spLocks noGrp="1"/>
          </p:cNvSpPr>
          <p:nvPr>
            <p:ph type="title" idx="4294967295"/>
          </p:nvPr>
        </p:nvSpPr>
        <p:spPr>
          <a:xfrm>
            <a:off x="603250" y="0"/>
            <a:ext cx="8540750" cy="1412776"/>
          </a:xfrm>
        </p:spPr>
        <p:txBody>
          <a:bodyPr lIns="91440" tIns="45720" rIns="91440" bIns="45720" anchor="ctr">
            <a:normAutofit/>
          </a:bodyPr>
          <a:lstStyle/>
          <a:p>
            <a:pPr algn="ctr">
              <a:buNone/>
            </a:pPr>
            <a:r>
              <a:rPr lang="en-US" altLang="zh-CN" baseline="0" dirty="0" smtClean="0">
                <a:latin typeface="Arial" panose="020B0604020202020204" pitchFamily="34" charset="0"/>
                <a:ea typeface="黑体" panose="02010600030101010101" pitchFamily="2" charset="-122"/>
                <a:sym typeface="Arial" panose="020B0604020202020204" pitchFamily="34" charset="0"/>
              </a:rPr>
              <a:t>11</a:t>
            </a:r>
            <a:r>
              <a:rPr lang="zh-CN" altLang="en-US" baseline="0" dirty="0">
                <a:latin typeface="Arial" panose="020B0604020202020204" pitchFamily="34" charset="0"/>
                <a:ea typeface="黑体" panose="02010600030101010101" pitchFamily="2" charset="-122"/>
                <a:sym typeface="Arial" panose="020B0604020202020204" pitchFamily="34" charset="0"/>
              </a:rPr>
              <a:t>、病例</a:t>
            </a:r>
            <a:r>
              <a:rPr lang="zh-CN" altLang="en-US" baseline="0" dirty="0" smtClean="0">
                <a:latin typeface="Arial" panose="020B0604020202020204" pitchFamily="34" charset="0"/>
                <a:ea typeface="黑体" panose="02010600030101010101" pitchFamily="2" charset="-122"/>
                <a:sym typeface="Arial" panose="020B0604020202020204" pitchFamily="34" charset="0"/>
              </a:rPr>
              <a:t>分类（</a:t>
            </a:r>
            <a:r>
              <a:rPr lang="en-US" altLang="zh-CN" baseline="0" dirty="0" smtClean="0">
                <a:latin typeface="Arial" panose="020B0604020202020204" pitchFamily="34" charset="0"/>
                <a:ea typeface="黑体" panose="02010600030101010101" pitchFamily="2" charset="-122"/>
                <a:sym typeface="Arial" panose="020B0604020202020204" pitchFamily="34" charset="0"/>
              </a:rPr>
              <a:t>1</a:t>
            </a:r>
            <a:r>
              <a:rPr lang="zh-CN" altLang="en-US" baseline="0" dirty="0" smtClean="0">
                <a:latin typeface="Arial" panose="020B0604020202020204" pitchFamily="34" charset="0"/>
                <a:ea typeface="黑体" panose="02010600030101010101" pitchFamily="2" charset="-122"/>
                <a:sym typeface="Arial" panose="020B0604020202020204" pitchFamily="34" charset="0"/>
              </a:rPr>
              <a:t>）</a:t>
            </a:r>
            <a:endParaRPr lang="en-US" altLang="en-US" dirty="0"/>
          </a:p>
        </p:txBody>
      </p:sp>
      <p:sp>
        <p:nvSpPr>
          <p:cNvPr id="1049169" name="内容占位符 1049168"/>
          <p:cNvSpPr>
            <a:spLocks noGrp="1"/>
          </p:cNvSpPr>
          <p:nvPr>
            <p:ph idx="4294967295"/>
          </p:nvPr>
        </p:nvSpPr>
        <p:spPr>
          <a:xfrm>
            <a:off x="603250" y="1500174"/>
            <a:ext cx="8326468" cy="4737114"/>
          </a:xfrm>
          <a:prstGeom prst="rect">
            <a:avLst/>
          </a:prstGeom>
          <a:noFill/>
          <a:ln w="9525">
            <a:noFill/>
          </a:ln>
        </p:spPr>
        <p:txBody>
          <a:bodyPr vert="horz" lIns="91440" tIns="45720" rIns="91440" bIns="45720" anchor="t">
            <a:normAutofit/>
          </a:bodyPr>
          <a:lstStyle>
            <a:lvl1pPr marL="0" lvl="0" indent="0" algn="l" defTabSz="914400" eaLnBrk="1" fontAlgn="base" latinLnBrk="0" hangingPunct="1">
              <a:lnSpc>
                <a:spcPct val="100000"/>
              </a:lnSpc>
              <a:spcBef>
                <a:spcPct val="20000"/>
              </a:spcBef>
              <a:spcAft>
                <a:spcPct val="0"/>
              </a:spcAft>
              <a:buNone/>
              <a:defRPr sz="24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1pPr>
            <a:lvl2pPr marL="457200" lvl="1" indent="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2pPr>
            <a:lvl3pPr marL="1143000" lvl="2"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3pPr>
            <a:lvl4pPr marL="1600200" lvl="3"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4pPr>
            <a:lvl5pPr marL="2057400" lvl="4"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5pPr>
          </a:lstStyle>
          <a:p>
            <a:pPr marL="0" lvl="0" indent="0" algn="l" eaLnBrk="1" fontAlgn="base" latinLnBrk="0" hangingPunct="1">
              <a:lnSpc>
                <a:spcPct val="64000"/>
              </a:lnSpc>
              <a:spcBef>
                <a:spcPct val="20000"/>
              </a:spcBef>
              <a:spcAft>
                <a:spcPct val="0"/>
              </a:spcAft>
              <a:buNone/>
            </a:pPr>
            <a:endParaRPr lang="zh-CN" altLang="en-US" sz="2800" i="1" u="none" baseline="0" dirty="0">
              <a:solidFill>
                <a:srgbClr val="808080"/>
              </a:solidFill>
              <a:latin typeface="Arial" panose="020B0604020202020204" pitchFamily="34" charset="0"/>
              <a:ea typeface="黑体" panose="02010600030101010101" pitchFamily="2" charset="-122"/>
              <a:sym typeface="Arial" panose="020B0604020202020204" pitchFamily="34" charset="0"/>
            </a:endParaRPr>
          </a:p>
          <a:p>
            <a:pPr marL="0" lvl="0" indent="0" algn="l" eaLnBrk="1" fontAlgn="base" latinLnBrk="0" hangingPunct="1">
              <a:lnSpc>
                <a:spcPts val="2375"/>
              </a:lnSpc>
              <a:spcBef>
                <a:spcPct val="0"/>
              </a:spcBef>
              <a:spcAft>
                <a:spcPct val="0"/>
              </a:spcAft>
              <a:buNone/>
            </a:pPr>
            <a:r>
              <a:rPr lang="zh-CN" altLang="en-US" sz="2800"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选择相应的类别。</a:t>
            </a:r>
            <a:endParaRPr lang="en-US" altLang="en-US" dirty="0"/>
          </a:p>
          <a:p>
            <a:pPr marL="0" lvl="0" indent="0" algn="l" eaLnBrk="1" fontAlgn="base" latinLnBrk="0" hangingPunct="1">
              <a:lnSpc>
                <a:spcPts val="2375"/>
              </a:lnSpc>
              <a:spcBef>
                <a:spcPct val="0"/>
              </a:spcBef>
              <a:spcAft>
                <a:spcPct val="0"/>
              </a:spcAft>
              <a:buNone/>
            </a:pPr>
            <a:r>
              <a:rPr lang="en-US" altLang="zh-CN" sz="2800" u="none" baseline="0" dirty="0">
                <a:solidFill>
                  <a:srgbClr val="808080"/>
                </a:solidFill>
                <a:latin typeface="宋体" panose="02010600030101010101" pitchFamily="2" charset="-122"/>
                <a:ea typeface="黑体" panose="02010600030101010101" pitchFamily="2" charset="-122"/>
                <a:sym typeface="Arial" panose="020B0604020202020204" pitchFamily="34" charset="0"/>
              </a:rPr>
              <a:t>  </a:t>
            </a:r>
            <a:endParaRPr lang="en-US" altLang="en-US" dirty="0"/>
          </a:p>
          <a:p>
            <a:pPr marL="0" lvl="0" indent="0" algn="l" eaLnBrk="1" fontAlgn="base" latinLnBrk="0" hangingPunct="1">
              <a:lnSpc>
                <a:spcPts val="2375"/>
              </a:lnSpc>
              <a:spcBef>
                <a:spcPct val="0"/>
              </a:spcBef>
              <a:spcAft>
                <a:spcPct val="0"/>
              </a:spcAft>
              <a:buNone/>
            </a:pPr>
            <a:endParaRPr lang="en-US" altLang="zh-CN" sz="2800" u="none" baseline="0" dirty="0">
              <a:solidFill>
                <a:srgbClr val="808080"/>
              </a:solidFill>
              <a:latin typeface="宋体" panose="02010600030101010101" pitchFamily="2" charset="-122"/>
              <a:ea typeface="黑体" panose="02010600030101010101" pitchFamily="2" charset="-122"/>
              <a:sym typeface="Arial" panose="020B0604020202020204" pitchFamily="34" charset="0"/>
            </a:endParaRPr>
          </a:p>
          <a:p>
            <a:pPr marL="0" lvl="0" indent="0" algn="l" eaLnBrk="1" fontAlgn="base" latinLnBrk="0" hangingPunct="1">
              <a:lnSpc>
                <a:spcPts val="2375"/>
              </a:lnSpc>
              <a:spcBef>
                <a:spcPct val="0"/>
              </a:spcBef>
              <a:spcAft>
                <a:spcPct val="0"/>
              </a:spcAft>
              <a:buFont typeface="Wingdings" panose="05000000000000000000" pitchFamily="2" charset="2"/>
              <a:buChar char="Ø"/>
            </a:pPr>
            <a:r>
              <a:rPr lang="zh-CN" altLang="en-US" sz="2800" u="none" baseline="0" dirty="0" smtClean="0">
                <a:solidFill>
                  <a:srgbClr val="808080"/>
                </a:solidFill>
                <a:latin typeface="宋体" panose="02010600030101010101" pitchFamily="2" charset="-122"/>
                <a:ea typeface="黑体" panose="02010600030101010101" pitchFamily="2" charset="-122"/>
                <a:sym typeface="Arial" panose="020B0604020202020204" pitchFamily="34" charset="0"/>
              </a:rPr>
              <a:t>确诊</a:t>
            </a:r>
            <a:r>
              <a:rPr lang="zh-CN" altLang="en-US" sz="2800" u="none" baseline="0" dirty="0">
                <a:solidFill>
                  <a:srgbClr val="808080"/>
                </a:solidFill>
                <a:latin typeface="宋体" panose="02010600030101010101" pitchFamily="2" charset="-122"/>
                <a:ea typeface="黑体" panose="02010600030101010101" pitchFamily="2" charset="-122"/>
                <a:sym typeface="Arial" panose="020B0604020202020204" pitchFamily="34" charset="0"/>
              </a:rPr>
              <a:t>病例：某种诊断方法对某种疾病的</a:t>
            </a:r>
            <a:r>
              <a:rPr lang="zh-CN" altLang="en-US" sz="2800" u="none" baseline="0" dirty="0" smtClean="0">
                <a:solidFill>
                  <a:srgbClr val="808080"/>
                </a:solidFill>
                <a:latin typeface="宋体" panose="02010600030101010101" pitchFamily="2" charset="-122"/>
                <a:ea typeface="黑体" panose="02010600030101010101" pitchFamily="2" charset="-122"/>
                <a:sym typeface="Arial" panose="020B0604020202020204" pitchFamily="34" charset="0"/>
              </a:rPr>
              <a:t>诊断有特</a:t>
            </a:r>
            <a:endParaRPr lang="en-US" altLang="zh-CN" sz="2800" u="none" baseline="0" dirty="0" smtClean="0">
              <a:solidFill>
                <a:srgbClr val="808080"/>
              </a:solidFill>
              <a:latin typeface="宋体" panose="02010600030101010101" pitchFamily="2" charset="-122"/>
              <a:ea typeface="黑体" panose="02010600030101010101" pitchFamily="2" charset="-122"/>
              <a:sym typeface="Arial" panose="020B0604020202020204" pitchFamily="34" charset="0"/>
            </a:endParaRPr>
          </a:p>
          <a:p>
            <a:pPr marL="0" lvl="0" indent="0" algn="l" eaLnBrk="1" fontAlgn="base" latinLnBrk="0" hangingPunct="1">
              <a:lnSpc>
                <a:spcPts val="2375"/>
              </a:lnSpc>
              <a:spcBef>
                <a:spcPct val="0"/>
              </a:spcBef>
              <a:spcAft>
                <a:spcPct val="0"/>
              </a:spcAft>
              <a:buNone/>
            </a:pPr>
            <a:endParaRPr lang="en-US" altLang="zh-CN" sz="2800" dirty="0" smtClean="0">
              <a:latin typeface="宋体" panose="02010600030101010101" pitchFamily="2" charset="-122"/>
            </a:endParaRPr>
          </a:p>
          <a:p>
            <a:pPr marL="0" lvl="0" indent="0" algn="l" eaLnBrk="1" fontAlgn="base" latinLnBrk="0" hangingPunct="1">
              <a:lnSpc>
                <a:spcPts val="2375"/>
              </a:lnSpc>
              <a:spcBef>
                <a:spcPct val="0"/>
              </a:spcBef>
              <a:spcAft>
                <a:spcPct val="0"/>
              </a:spcAft>
              <a:buNone/>
            </a:pPr>
            <a:r>
              <a:rPr lang="zh-CN" altLang="en-US" sz="2800" u="none" baseline="0" dirty="0" smtClean="0">
                <a:solidFill>
                  <a:srgbClr val="808080"/>
                </a:solidFill>
                <a:latin typeface="宋体" panose="02010600030101010101" pitchFamily="2" charset="-122"/>
                <a:ea typeface="黑体" panose="02010600030101010101" pitchFamily="2" charset="-122"/>
                <a:sym typeface="Arial" panose="020B0604020202020204" pitchFamily="34" charset="0"/>
              </a:rPr>
              <a:t>异性</a:t>
            </a:r>
            <a:r>
              <a:rPr lang="zh-CN" altLang="en-US" sz="2800" u="none" baseline="0" dirty="0">
                <a:solidFill>
                  <a:srgbClr val="808080"/>
                </a:solidFill>
                <a:latin typeface="宋体" panose="02010600030101010101" pitchFamily="2" charset="-122"/>
                <a:ea typeface="黑体" panose="02010600030101010101" pitchFamily="2" charset="-122"/>
                <a:sym typeface="Arial" panose="020B0604020202020204" pitchFamily="34" charset="0"/>
              </a:rPr>
              <a:t>，如病原学诊断、血清学诊断等等，用</a:t>
            </a:r>
            <a:r>
              <a:rPr lang="zh-CN" altLang="en-US" sz="2800" u="none" baseline="0" dirty="0" smtClean="0">
                <a:solidFill>
                  <a:srgbClr val="808080"/>
                </a:solidFill>
                <a:latin typeface="宋体" panose="02010600030101010101" pitchFamily="2" charset="-122"/>
                <a:ea typeface="黑体" panose="02010600030101010101" pitchFamily="2" charset="-122"/>
                <a:sym typeface="Arial" panose="020B0604020202020204" pitchFamily="34" charset="0"/>
              </a:rPr>
              <a:t>这些方</a:t>
            </a:r>
            <a:endParaRPr lang="en-US" altLang="zh-CN" sz="2800" u="none" baseline="0" dirty="0" smtClean="0">
              <a:solidFill>
                <a:srgbClr val="808080"/>
              </a:solidFill>
              <a:latin typeface="宋体" panose="02010600030101010101" pitchFamily="2" charset="-122"/>
              <a:ea typeface="黑体" panose="02010600030101010101" pitchFamily="2" charset="-122"/>
              <a:sym typeface="Arial" panose="020B0604020202020204" pitchFamily="34" charset="0"/>
            </a:endParaRPr>
          </a:p>
          <a:p>
            <a:pPr marL="0" lvl="0" indent="0" algn="l" eaLnBrk="1" fontAlgn="base" latinLnBrk="0" hangingPunct="1">
              <a:lnSpc>
                <a:spcPts val="2375"/>
              </a:lnSpc>
              <a:spcBef>
                <a:spcPct val="0"/>
              </a:spcBef>
              <a:spcAft>
                <a:spcPct val="0"/>
              </a:spcAft>
              <a:buNone/>
            </a:pPr>
            <a:endParaRPr lang="en-US" altLang="zh-CN" sz="2800" dirty="0" smtClean="0">
              <a:latin typeface="宋体" panose="02010600030101010101" pitchFamily="2" charset="-122"/>
            </a:endParaRPr>
          </a:p>
          <a:p>
            <a:pPr marL="0" lvl="0" indent="0" algn="l" eaLnBrk="1" fontAlgn="base" latinLnBrk="0" hangingPunct="1">
              <a:lnSpc>
                <a:spcPts val="2375"/>
              </a:lnSpc>
              <a:spcBef>
                <a:spcPct val="0"/>
              </a:spcBef>
              <a:spcAft>
                <a:spcPct val="0"/>
              </a:spcAft>
              <a:buNone/>
            </a:pPr>
            <a:r>
              <a:rPr lang="zh-CN" altLang="en-US" sz="2800" u="none" baseline="0" dirty="0" smtClean="0">
                <a:solidFill>
                  <a:srgbClr val="808080"/>
                </a:solidFill>
                <a:latin typeface="宋体" panose="02010600030101010101" pitchFamily="2" charset="-122"/>
                <a:ea typeface="黑体" panose="02010600030101010101" pitchFamily="2" charset="-122"/>
                <a:sym typeface="Arial" panose="020B0604020202020204" pitchFamily="34" charset="0"/>
              </a:rPr>
              <a:t>法</a:t>
            </a:r>
            <a:r>
              <a:rPr lang="zh-CN" altLang="en-US" sz="2800" u="none" baseline="0" dirty="0">
                <a:solidFill>
                  <a:srgbClr val="808080"/>
                </a:solidFill>
                <a:latin typeface="宋体" panose="02010600030101010101" pitchFamily="2" charset="-122"/>
                <a:ea typeface="黑体" panose="02010600030101010101" pitchFamily="2" charset="-122"/>
                <a:sym typeface="Arial" panose="020B0604020202020204" pitchFamily="34" charset="0"/>
              </a:rPr>
              <a:t>确诊时选择。如</a:t>
            </a:r>
            <a:r>
              <a:rPr lang="zh-CN" altLang="en-US" sz="2800" u="none" baseline="0" dirty="0">
                <a:solidFill>
                  <a:srgbClr val="FF0000"/>
                </a:solidFill>
                <a:latin typeface="宋体" panose="02010600030101010101" pitchFamily="2" charset="-122"/>
                <a:ea typeface="黑体" panose="02010600030101010101" pitchFamily="2" charset="-122"/>
                <a:sym typeface="Arial" panose="020B0604020202020204" pitchFamily="34" charset="0"/>
              </a:rPr>
              <a:t>淋病、梅毒、尖锐湿疣、生殖道</a:t>
            </a:r>
            <a:endParaRPr lang="en-US" altLang="en-US" dirty="0"/>
          </a:p>
          <a:p>
            <a:pPr marL="0" lvl="0" indent="0" algn="l" eaLnBrk="1" fontAlgn="base" latinLnBrk="0" hangingPunct="1">
              <a:lnSpc>
                <a:spcPts val="2375"/>
              </a:lnSpc>
              <a:spcBef>
                <a:spcPct val="0"/>
              </a:spcBef>
              <a:spcAft>
                <a:spcPct val="0"/>
              </a:spcAft>
              <a:buNone/>
            </a:pPr>
            <a:endParaRPr lang="zh-CN" altLang="en-US" sz="2800" u="none" baseline="0" dirty="0">
              <a:solidFill>
                <a:srgbClr val="FF0000"/>
              </a:solidFill>
              <a:latin typeface="宋体" panose="02010600030101010101" pitchFamily="2" charset="-122"/>
              <a:ea typeface="黑体" panose="02010600030101010101" pitchFamily="2" charset="-122"/>
              <a:sym typeface="Arial" panose="020B0604020202020204" pitchFamily="34" charset="0"/>
            </a:endParaRPr>
          </a:p>
          <a:p>
            <a:pPr marL="0" lvl="0" indent="0" algn="l" eaLnBrk="1" fontAlgn="base" latinLnBrk="0" hangingPunct="1">
              <a:lnSpc>
                <a:spcPts val="2375"/>
              </a:lnSpc>
              <a:spcBef>
                <a:spcPct val="0"/>
              </a:spcBef>
              <a:spcAft>
                <a:spcPct val="0"/>
              </a:spcAft>
              <a:buNone/>
            </a:pPr>
            <a:r>
              <a:rPr lang="zh-CN" altLang="en-US" sz="2800" u="none" baseline="0" dirty="0">
                <a:solidFill>
                  <a:srgbClr val="FF0000"/>
                </a:solidFill>
                <a:latin typeface="宋体" panose="02010600030101010101" pitchFamily="2" charset="-122"/>
                <a:ea typeface="黑体" panose="02010600030101010101" pitchFamily="2" charset="-122"/>
                <a:sym typeface="Arial" panose="020B0604020202020204" pitchFamily="34" charset="0"/>
              </a:rPr>
              <a:t>衣原体感染</a:t>
            </a:r>
            <a:r>
              <a:rPr lang="zh-CN" altLang="en-US" sz="2800" u="none" baseline="0" dirty="0" smtClean="0">
                <a:solidFill>
                  <a:srgbClr val="FF0000"/>
                </a:solidFill>
                <a:latin typeface="宋体" panose="02010600030101010101" pitchFamily="2" charset="-122"/>
                <a:ea typeface="黑体" panose="02010600030101010101" pitchFamily="2" charset="-122"/>
                <a:sym typeface="Arial" panose="020B0604020202020204" pitchFamily="34" charset="0"/>
              </a:rPr>
              <a:t>、生殖器疱疹</a:t>
            </a:r>
            <a:r>
              <a:rPr lang="zh-CN" altLang="en-US" sz="2800" u="none" baseline="0" dirty="0">
                <a:solidFill>
                  <a:srgbClr val="FF0000"/>
                </a:solidFill>
                <a:latin typeface="宋体" panose="02010600030101010101" pitchFamily="2" charset="-122"/>
                <a:ea typeface="黑体" panose="02010600030101010101" pitchFamily="2" charset="-122"/>
                <a:sym typeface="Arial" panose="020B0604020202020204" pitchFamily="34" charset="0"/>
              </a:rPr>
              <a:t>、乙肝</a:t>
            </a:r>
            <a:r>
              <a:rPr lang="zh-CN" altLang="en-US" sz="2800" u="none" baseline="0" dirty="0">
                <a:solidFill>
                  <a:srgbClr val="808080"/>
                </a:solidFill>
                <a:latin typeface="宋体" panose="02010600030101010101" pitchFamily="2" charset="-122"/>
                <a:ea typeface="黑体" panose="02010600030101010101" pitchFamily="2" charset="-122"/>
                <a:sym typeface="Arial" panose="020B0604020202020204" pitchFamily="34" charset="0"/>
              </a:rPr>
              <a:t>等</a:t>
            </a:r>
            <a:endParaRPr lang="en-US" altLang="en-US" dirty="0"/>
          </a:p>
          <a:p>
            <a:pPr marL="0" lvl="0" indent="0" algn="l" eaLnBrk="1" fontAlgn="base" latinLnBrk="0" hangingPunct="1">
              <a:lnSpc>
                <a:spcPts val="2375"/>
              </a:lnSpc>
              <a:spcBef>
                <a:spcPct val="0"/>
              </a:spcBef>
              <a:spcAft>
                <a:spcPct val="0"/>
              </a:spcAft>
              <a:buNone/>
            </a:pPr>
            <a:r>
              <a:rPr lang="zh-CN" altLang="en-US" sz="2800" u="none" baseline="0" dirty="0">
                <a:solidFill>
                  <a:srgbClr val="808080"/>
                </a:solidFill>
                <a:latin typeface="宋体" panose="02010600030101010101" pitchFamily="2" charset="-122"/>
                <a:ea typeface="黑体" panose="02010600030101010101" pitchFamily="2" charset="-122"/>
                <a:sym typeface="Arial" panose="020B0604020202020204" pitchFamily="34" charset="0"/>
              </a:rPr>
              <a:t>  </a:t>
            </a:r>
            <a:endParaRPr lang="en-US" altLang="en-US" dirty="0"/>
          </a:p>
          <a:p>
            <a:pPr marL="0" lvl="0" indent="0" algn="l" eaLnBrk="1" fontAlgn="base" latinLnBrk="0" hangingPunct="1">
              <a:lnSpc>
                <a:spcPts val="2375"/>
              </a:lnSpc>
              <a:spcBef>
                <a:spcPct val="0"/>
              </a:spcBef>
              <a:spcAft>
                <a:spcPct val="0"/>
              </a:spcAft>
              <a:buNone/>
            </a:pPr>
            <a:r>
              <a:rPr lang="zh-CN" altLang="en-US" sz="2800" u="none" baseline="0" dirty="0">
                <a:solidFill>
                  <a:srgbClr val="808080"/>
                </a:solidFill>
                <a:latin typeface="宋体" panose="02010600030101010101" pitchFamily="2" charset="-122"/>
                <a:ea typeface="黑体" panose="02010600030101010101" pitchFamily="2" charset="-122"/>
                <a:sym typeface="Arial" panose="020B0604020202020204" pitchFamily="34" charset="0"/>
              </a:rPr>
              <a:t>  </a:t>
            </a:r>
            <a:endParaRPr lang="en-US" altLang="en-US" dirty="0"/>
          </a:p>
          <a:p>
            <a:pPr marL="0" lvl="0" indent="0" algn="l" eaLnBrk="1" fontAlgn="base" latinLnBrk="0" hangingPunct="1">
              <a:lnSpc>
                <a:spcPct val="64000"/>
              </a:lnSpc>
              <a:spcBef>
                <a:spcPct val="20000"/>
              </a:spcBef>
              <a:spcAft>
                <a:spcPct val="0"/>
              </a:spcAft>
              <a:buNone/>
            </a:pPr>
            <a:endParaRPr lang="zh-CN" altLang="en-US" sz="1400" u="none" baseline="0" dirty="0">
              <a:solidFill>
                <a:srgbClr val="808080"/>
              </a:solidFill>
              <a:latin typeface="Arial" panose="020B0604020202020204" pitchFamily="34" charset="0"/>
              <a:ea typeface="黑体" panose="02010600030101010101" pitchFamily="2" charset="-122"/>
              <a:sym typeface="Arial" panose="020B0604020202020204" pitchFamily="34" charset="0"/>
            </a:endParaRPr>
          </a:p>
        </p:txBody>
      </p:sp>
    </p:spTree>
    <p:custDataLst>
      <p:tags r:id="rId1"/>
    </p:custDataLst>
  </p:cSld>
  <p:clrMapOvr>
    <a:masterClrMapping/>
  </p:clrMapOvr>
  <p:transition>
    <p:blinds/>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75" name="文本占位符 1049174"/>
          <p:cNvSpPr>
            <a:spLocks noGrp="1"/>
          </p:cNvSpPr>
          <p:nvPr>
            <p:ph type="body" idx="4294967295"/>
          </p:nvPr>
        </p:nvSpPr>
        <p:spPr>
          <a:xfrm>
            <a:off x="428596" y="285728"/>
            <a:ext cx="8429684" cy="6215106"/>
          </a:xfrm>
        </p:spPr>
        <p:txBody>
          <a:bodyPr lIns="91440" tIns="45720" rIns="91440" bIns="45720" anchor="t">
            <a:noAutofit/>
          </a:bodyPr>
          <a:lstStyle/>
          <a:p>
            <a:pPr>
              <a:buNone/>
            </a:pPr>
            <a:r>
              <a:rPr lang="zh-CN" altLang="en-US" sz="2800" baseline="0" dirty="0">
                <a:latin typeface="Arial" panose="020B0604020202020204" pitchFamily="34" charset="0"/>
                <a:ea typeface="黑体" panose="02010600030101010101" pitchFamily="2" charset="-122"/>
                <a:sym typeface="Arial" panose="020B0604020202020204" pitchFamily="34" charset="0"/>
              </a:rPr>
              <a:t>几类传染病上报条件：</a:t>
            </a:r>
            <a:endParaRPr lang="en-US" altLang="en-US" sz="2800" dirty="0"/>
          </a:p>
          <a:p>
            <a:pPr>
              <a:buNone/>
            </a:pPr>
            <a:r>
              <a:rPr lang="en-US" altLang="zh-CN" sz="2800" baseline="0" dirty="0">
                <a:latin typeface="Arial" panose="020B0604020202020204" pitchFamily="34" charset="0"/>
                <a:ea typeface="黑体" panose="02010600030101010101" pitchFamily="2" charset="-122"/>
                <a:sym typeface="Arial" panose="020B0604020202020204" pitchFamily="34" charset="0"/>
              </a:rPr>
              <a:t>1</a:t>
            </a:r>
            <a:r>
              <a:rPr lang="zh-CN" altLang="en-US" sz="2800" baseline="0" dirty="0">
                <a:latin typeface="Arial" panose="020B0604020202020204" pitchFamily="34" charset="0"/>
                <a:ea typeface="黑体" panose="02010600030101010101" pitchFamily="2" charset="-122"/>
                <a:sym typeface="Arial" panose="020B0604020202020204" pitchFamily="34" charset="0"/>
              </a:rPr>
              <a:t>、艾滋病</a:t>
            </a:r>
            <a:r>
              <a:rPr lang="en-US" altLang="zh-CN" sz="2800" baseline="0" dirty="0">
                <a:latin typeface="Arial" panose="020B0604020202020204" pitchFamily="34" charset="0"/>
                <a:ea typeface="黑体" panose="02010600030101010101" pitchFamily="2" charset="-122"/>
                <a:sym typeface="Arial" panose="020B0604020202020204" pitchFamily="34" charset="0"/>
              </a:rPr>
              <a:t>HIV</a:t>
            </a:r>
            <a:r>
              <a:rPr lang="zh-CN" altLang="en-US" sz="2800" baseline="0" dirty="0">
                <a:latin typeface="Arial" panose="020B0604020202020204" pitchFamily="34" charset="0"/>
                <a:ea typeface="黑体" panose="02010600030101010101" pitchFamily="2" charset="-122"/>
                <a:sym typeface="Arial" panose="020B0604020202020204" pitchFamily="34" charset="0"/>
              </a:rPr>
              <a:t>抗体阳性上报，只能报</a:t>
            </a:r>
            <a:r>
              <a:rPr lang="en-US" altLang="zh-CN" sz="2800" baseline="0" dirty="0">
                <a:latin typeface="Arial" panose="020B0604020202020204" pitchFamily="34" charset="0"/>
                <a:ea typeface="黑体" panose="02010600030101010101" pitchFamily="2" charset="-122"/>
                <a:sym typeface="Arial" panose="020B0604020202020204" pitchFamily="34" charset="0"/>
              </a:rPr>
              <a:t>HIV</a:t>
            </a:r>
            <a:r>
              <a:rPr lang="zh-CN" altLang="en-US" sz="2800" baseline="0" dirty="0">
                <a:latin typeface="Arial" panose="020B0604020202020204" pitchFamily="34" charset="0"/>
                <a:ea typeface="黑体" panose="02010600030101010101" pitchFamily="2" charset="-122"/>
                <a:sym typeface="Arial" panose="020B0604020202020204" pitchFamily="34" charset="0"/>
              </a:rPr>
              <a:t>感染，必须填写附卡，内容需填齐全，不可填不详，信息</a:t>
            </a:r>
            <a:r>
              <a:rPr lang="zh-CN" altLang="en-US" sz="2800" baseline="0" dirty="0" smtClean="0">
                <a:latin typeface="Arial" panose="020B0604020202020204" pitchFamily="34" charset="0"/>
                <a:ea typeface="黑体" panose="02010600030101010101" pitchFamily="2" charset="-122"/>
                <a:sym typeface="Arial" panose="020B0604020202020204" pitchFamily="34" charset="0"/>
              </a:rPr>
              <a:t>应真实。</a:t>
            </a:r>
            <a:endParaRPr lang="en-US" altLang="en-US" sz="2800" dirty="0"/>
          </a:p>
          <a:p>
            <a:pPr>
              <a:buNone/>
            </a:pPr>
            <a:r>
              <a:rPr lang="en-US" altLang="zh-CN" sz="2800" baseline="0" dirty="0">
                <a:latin typeface="Arial" panose="020B0604020202020204" pitchFamily="34" charset="0"/>
                <a:ea typeface="黑体" panose="02010600030101010101" pitchFamily="2" charset="-122"/>
                <a:sym typeface="Arial" panose="020B0604020202020204" pitchFamily="34" charset="0"/>
              </a:rPr>
              <a:t>2</a:t>
            </a:r>
            <a:r>
              <a:rPr lang="zh-CN" altLang="en-US" sz="2800" baseline="0" dirty="0">
                <a:latin typeface="Arial" panose="020B0604020202020204" pitchFamily="34" charset="0"/>
                <a:ea typeface="黑体" panose="02010600030101010101" pitchFamily="2" charset="-122"/>
                <a:sym typeface="Arial" panose="020B0604020202020204" pitchFamily="34" charset="0"/>
              </a:rPr>
              <a:t>、</a:t>
            </a:r>
            <a:r>
              <a:rPr lang="zh-CN" altLang="en-US" sz="2800" baseline="0" dirty="0" smtClean="0">
                <a:latin typeface="Arial" panose="020B0604020202020204" pitchFamily="34" charset="0"/>
                <a:ea typeface="黑体" panose="02010600030101010101" pitchFamily="2" charset="-122"/>
                <a:sym typeface="Arial" panose="020B0604020202020204" pitchFamily="34" charset="0"/>
              </a:rPr>
              <a:t>乙肝</a:t>
            </a:r>
            <a:r>
              <a:rPr lang="zh-CN" altLang="en-US" sz="2800" dirty="0">
                <a:latin typeface="Arial" panose="020B0604020202020204" pitchFamily="34" charset="0"/>
                <a:ea typeface="黑体" panose="02010600030101010101" pitchFamily="2" charset="-122"/>
                <a:sym typeface="Arial" panose="020B0604020202020204" pitchFamily="34" charset="0"/>
              </a:rPr>
              <a:t>：</a:t>
            </a:r>
            <a:r>
              <a:rPr lang="en-US" altLang="zh-CN" sz="2800" baseline="0" dirty="0" err="1" smtClean="0">
                <a:latin typeface="Arial" panose="020B0604020202020204" pitchFamily="34" charset="0"/>
                <a:ea typeface="黑体" panose="02010600030101010101" pitchFamily="2" charset="-122"/>
                <a:sym typeface="Arial" panose="020B0604020202020204" pitchFamily="34" charset="0"/>
              </a:rPr>
              <a:t>HBSAg</a:t>
            </a:r>
            <a:r>
              <a:rPr lang="en-US" altLang="zh-CN" sz="2800" baseline="0" dirty="0">
                <a:solidFill>
                  <a:srgbClr val="FF0000"/>
                </a:solidFill>
                <a:latin typeface="Arial" panose="020B0604020202020204" pitchFamily="34" charset="0"/>
                <a:ea typeface="黑体" panose="02010600030101010101" pitchFamily="2" charset="-122"/>
                <a:sym typeface="Arial" panose="020B0604020202020204" pitchFamily="34" charset="0"/>
              </a:rPr>
              <a:t>(+)</a:t>
            </a:r>
            <a:r>
              <a:rPr lang="zh-CN" altLang="en-US" sz="2800" baseline="0" dirty="0">
                <a:latin typeface="Arial" panose="020B0604020202020204" pitchFamily="34" charset="0"/>
                <a:ea typeface="黑体" panose="02010600030101010101" pitchFamily="2" charset="-122"/>
                <a:sym typeface="Arial" panose="020B0604020202020204" pitchFamily="34" charset="0"/>
              </a:rPr>
              <a:t> </a:t>
            </a:r>
            <a:r>
              <a:rPr lang="zh-CN" altLang="en-US" sz="2800" baseline="0" dirty="0" smtClean="0">
                <a:latin typeface="Arial" panose="020B0604020202020204" pitchFamily="34" charset="0"/>
                <a:ea typeface="黑体" panose="02010600030101010101" pitchFamily="2" charset="-122"/>
                <a:sym typeface="Arial" panose="020B0604020202020204" pitchFamily="34" charset="0"/>
              </a:rPr>
              <a:t>的大三阳，转氨酶异常升高，</a:t>
            </a:r>
            <a:endParaRPr lang="en-US" altLang="zh-CN" sz="2800" baseline="0" dirty="0" smtClean="0">
              <a:latin typeface="Arial" panose="020B0604020202020204" pitchFamily="34" charset="0"/>
              <a:ea typeface="黑体" panose="02010600030101010101" pitchFamily="2" charset="-122"/>
              <a:sym typeface="Arial" panose="020B0604020202020204" pitchFamily="34" charset="0"/>
            </a:endParaRPr>
          </a:p>
          <a:p>
            <a:pPr>
              <a:buNone/>
            </a:pPr>
            <a:r>
              <a:rPr lang="en-US" altLang="zh-CN" sz="2800" dirty="0" smtClean="0">
                <a:latin typeface="Arial" panose="020B0604020202020204" pitchFamily="34" charset="0"/>
                <a:ea typeface="黑体" panose="02010600030101010101" pitchFamily="2" charset="-122"/>
                <a:sym typeface="Arial" panose="020B0604020202020204" pitchFamily="34" charset="0"/>
              </a:rPr>
              <a:t>  </a:t>
            </a:r>
            <a:r>
              <a:rPr lang="zh-CN" altLang="en-US" sz="2800" dirty="0" smtClean="0">
                <a:latin typeface="Arial" panose="020B0604020202020204" pitchFamily="34" charset="0"/>
                <a:ea typeface="黑体" panose="02010600030101010101" pitchFamily="2" charset="-122"/>
                <a:sym typeface="Arial" panose="020B0604020202020204" pitchFamily="34" charset="0"/>
              </a:rPr>
              <a:t>或</a:t>
            </a:r>
            <a:r>
              <a:rPr lang="zh-CN" altLang="en-US" sz="2800" baseline="0" dirty="0" smtClean="0">
                <a:latin typeface="Arial" panose="020B0604020202020204" pitchFamily="34" charset="0"/>
                <a:ea typeface="黑体" panose="02010600030101010101" pitchFamily="2" charset="-122"/>
                <a:sym typeface="Arial" panose="020B0604020202020204" pitchFamily="34" charset="0"/>
              </a:rPr>
              <a:t> ，</a:t>
            </a:r>
            <a:r>
              <a:rPr lang="en-US" altLang="zh-CN" sz="2800" dirty="0" err="1" smtClean="0">
                <a:latin typeface="Arial" panose="020B0604020202020204" pitchFamily="34" charset="0"/>
                <a:ea typeface="黑体" panose="02010600030101010101" pitchFamily="2" charset="-122"/>
                <a:sym typeface="Arial" panose="020B0604020202020204" pitchFamily="34" charset="0"/>
              </a:rPr>
              <a:t>HBSAg</a:t>
            </a:r>
            <a:r>
              <a:rPr lang="en-US" altLang="zh-CN" sz="2800" dirty="0" smtClean="0">
                <a:solidFill>
                  <a:srgbClr val="FF0000"/>
                </a:solidFill>
                <a:latin typeface="Arial" panose="020B0604020202020204" pitchFamily="34" charset="0"/>
                <a:ea typeface="黑体" panose="02010600030101010101" pitchFamily="2" charset="-122"/>
                <a:sym typeface="Arial" panose="020B0604020202020204" pitchFamily="34" charset="0"/>
              </a:rPr>
              <a:t>(+)</a:t>
            </a:r>
            <a:r>
              <a:rPr lang="zh-CN" altLang="en-US" sz="2800" dirty="0" smtClean="0">
                <a:latin typeface="Arial" panose="020B0604020202020204" pitchFamily="34" charset="0"/>
                <a:ea typeface="黑体" panose="02010600030101010101" pitchFamily="2" charset="-122"/>
                <a:sym typeface="Arial" panose="020B0604020202020204" pitchFamily="34" charset="0"/>
              </a:rPr>
              <a:t> 的小三阳，转氨酶超过正常值两倍。</a:t>
            </a:r>
            <a:endParaRPr lang="en-US" altLang="en-US" sz="2800" dirty="0"/>
          </a:p>
          <a:p>
            <a:pPr>
              <a:buNone/>
            </a:pPr>
            <a:r>
              <a:rPr lang="zh-CN" altLang="en-US" sz="2800" baseline="0" dirty="0">
                <a:latin typeface="Arial" panose="020B0604020202020204" pitchFamily="34" charset="0"/>
                <a:ea typeface="黑体" panose="02010600030101010101" pitchFamily="2" charset="-122"/>
                <a:sym typeface="Arial" panose="020B0604020202020204" pitchFamily="34" charset="0"/>
              </a:rPr>
              <a:t>3、梅毒：</a:t>
            </a:r>
            <a:r>
              <a:rPr lang="en-US" altLang="zh-CN" sz="2800" baseline="0" dirty="0" err="1" smtClean="0">
                <a:latin typeface="Arial" panose="020B0604020202020204" pitchFamily="34" charset="0"/>
                <a:ea typeface="黑体" panose="02010600030101010101" pitchFamily="2" charset="-122"/>
                <a:sym typeface="Arial" panose="020B0604020202020204" pitchFamily="34" charset="0"/>
              </a:rPr>
              <a:t>TRst</a:t>
            </a:r>
            <a:r>
              <a:rPr lang="en-US" altLang="zh-CN" sz="2800" baseline="0" dirty="0" smtClean="0">
                <a:latin typeface="Arial" panose="020B0604020202020204" pitchFamily="34" charset="0"/>
                <a:ea typeface="黑体" panose="02010600030101010101" pitchFamily="2" charset="-122"/>
                <a:sym typeface="Arial" panose="020B0604020202020204" pitchFamily="34" charset="0"/>
              </a:rPr>
              <a:t> </a:t>
            </a:r>
            <a:r>
              <a:rPr lang="en-US" altLang="zh-CN" sz="2800" baseline="0" dirty="0">
                <a:solidFill>
                  <a:srgbClr val="FF0000"/>
                </a:solidFill>
                <a:latin typeface="Arial" panose="020B0604020202020204" pitchFamily="34" charset="0"/>
                <a:ea typeface="黑体" panose="02010600030101010101" pitchFamily="2" charset="-122"/>
                <a:sym typeface="Arial" panose="020B0604020202020204" pitchFamily="34" charset="0"/>
              </a:rPr>
              <a:t>(+)</a:t>
            </a:r>
            <a:r>
              <a:rPr lang="zh-CN" altLang="en-US" sz="2800" baseline="0" dirty="0">
                <a:latin typeface="Arial" panose="020B0604020202020204" pitchFamily="34" charset="0"/>
                <a:ea typeface="黑体" panose="02010600030101010101" pitchFamily="2" charset="-122"/>
                <a:sym typeface="Arial" panose="020B0604020202020204" pitchFamily="34" charset="0"/>
              </a:rPr>
              <a:t> 及</a:t>
            </a:r>
            <a:r>
              <a:rPr lang="en-US" altLang="zh-CN" sz="2800" baseline="0" dirty="0">
                <a:latin typeface="Arial" panose="020B0604020202020204" pitchFamily="34" charset="0"/>
                <a:ea typeface="黑体" panose="02010600030101010101" pitchFamily="2" charset="-122"/>
                <a:sym typeface="Arial" panose="020B0604020202020204" pitchFamily="34" charset="0"/>
              </a:rPr>
              <a:t>TP-ELISA </a:t>
            </a:r>
            <a:r>
              <a:rPr lang="en-US" altLang="zh-CN" sz="2800" baseline="0" dirty="0">
                <a:solidFill>
                  <a:srgbClr val="FF0000"/>
                </a:solidFill>
                <a:latin typeface="Arial" panose="020B0604020202020204" pitchFamily="34" charset="0"/>
                <a:ea typeface="黑体" panose="02010600030101010101" pitchFamily="2" charset="-122"/>
                <a:sym typeface="Arial" panose="020B0604020202020204" pitchFamily="34" charset="0"/>
              </a:rPr>
              <a:t>(+)</a:t>
            </a:r>
            <a:r>
              <a:rPr lang="zh-CN" altLang="en-US" sz="2800" baseline="0" dirty="0">
                <a:latin typeface="Arial" panose="020B0604020202020204" pitchFamily="34" charset="0"/>
                <a:ea typeface="黑体" panose="02010600030101010101" pitchFamily="2" charset="-122"/>
                <a:sym typeface="Arial" panose="020B0604020202020204" pitchFamily="34" charset="0"/>
              </a:rPr>
              <a:t> </a:t>
            </a:r>
            <a:endParaRPr lang="en-US" altLang="en-US" sz="2800" dirty="0"/>
          </a:p>
          <a:p>
            <a:pPr>
              <a:buNone/>
            </a:pPr>
            <a:r>
              <a:rPr lang="zh-CN" altLang="en-US" sz="2800" baseline="0" dirty="0">
                <a:latin typeface="Arial" panose="020B0604020202020204" pitchFamily="34" charset="0"/>
                <a:ea typeface="黑体" panose="02010600030101010101" pitchFamily="2" charset="-122"/>
                <a:sym typeface="Arial" panose="020B0604020202020204" pitchFamily="34" charset="0"/>
              </a:rPr>
              <a:t>     一期梅毒：硬下疳</a:t>
            </a:r>
            <a:endParaRPr lang="en-US" altLang="en-US" sz="2800" dirty="0"/>
          </a:p>
          <a:p>
            <a:pPr>
              <a:buNone/>
            </a:pPr>
            <a:r>
              <a:rPr lang="zh-CN" altLang="en-US" sz="2800" baseline="0" dirty="0" smtClean="0">
                <a:latin typeface="Arial" panose="020B0604020202020204" pitchFamily="34" charset="0"/>
                <a:ea typeface="黑体" panose="02010600030101010101" pitchFamily="2" charset="-122"/>
                <a:sym typeface="Arial" panose="020B0604020202020204" pitchFamily="34" charset="0"/>
              </a:rPr>
              <a:t>     二</a:t>
            </a:r>
            <a:r>
              <a:rPr lang="zh-CN" altLang="en-US" sz="2800" baseline="0" dirty="0">
                <a:latin typeface="Arial" panose="020B0604020202020204" pitchFamily="34" charset="0"/>
                <a:ea typeface="黑体" panose="02010600030101010101" pitchFamily="2" charset="-122"/>
                <a:sym typeface="Arial" panose="020B0604020202020204" pitchFamily="34" charset="0"/>
              </a:rPr>
              <a:t>期梅毒：梅毒疹</a:t>
            </a:r>
            <a:endParaRPr lang="en-US" altLang="en-US" sz="2800" dirty="0"/>
          </a:p>
          <a:p>
            <a:pPr>
              <a:buNone/>
            </a:pPr>
            <a:r>
              <a:rPr lang="zh-CN" altLang="en-US" sz="2800" baseline="0" dirty="0">
                <a:latin typeface="Arial" panose="020B0604020202020204" pitchFamily="34" charset="0"/>
                <a:ea typeface="黑体" panose="02010600030101010101" pitchFamily="2" charset="-122"/>
                <a:sym typeface="Arial" panose="020B0604020202020204" pitchFamily="34" charset="0"/>
              </a:rPr>
              <a:t>     三期梅毒：全身症状</a:t>
            </a:r>
            <a:endParaRPr lang="en-US" altLang="en-US" sz="2800" dirty="0"/>
          </a:p>
          <a:p>
            <a:pPr>
              <a:buNone/>
            </a:pPr>
            <a:r>
              <a:rPr lang="zh-CN" altLang="en-US" sz="2800" baseline="0" dirty="0">
                <a:latin typeface="Arial" panose="020B0604020202020204" pitchFamily="34" charset="0"/>
                <a:ea typeface="黑体" panose="02010600030101010101" pitchFamily="2" charset="-122"/>
                <a:sym typeface="Arial" panose="020B0604020202020204" pitchFamily="34" charset="0"/>
              </a:rPr>
              <a:t>     胎传梅毒： </a:t>
            </a:r>
            <a:r>
              <a:rPr lang="en-US" altLang="zh-CN" sz="2800" baseline="0" dirty="0">
                <a:latin typeface="Arial" panose="020B0604020202020204" pitchFamily="34" charset="0"/>
                <a:ea typeface="黑体" panose="02010600030101010101" pitchFamily="2" charset="-122"/>
                <a:sym typeface="Arial" panose="020B0604020202020204" pitchFamily="34" charset="0"/>
              </a:rPr>
              <a:t>TRst </a:t>
            </a:r>
            <a:r>
              <a:rPr lang="en-US" altLang="zh-CN" sz="2800" baseline="0" dirty="0">
                <a:solidFill>
                  <a:srgbClr val="FF0000"/>
                </a:solidFill>
                <a:latin typeface="Arial" panose="020B0604020202020204" pitchFamily="34" charset="0"/>
                <a:ea typeface="黑体" panose="02010600030101010101" pitchFamily="2" charset="-122"/>
                <a:sym typeface="Arial" panose="020B0604020202020204" pitchFamily="34" charset="0"/>
              </a:rPr>
              <a:t>(+)</a:t>
            </a:r>
            <a:r>
              <a:rPr lang="zh-CN" altLang="en-US" sz="2800" baseline="0" dirty="0">
                <a:latin typeface="Arial" panose="020B0604020202020204" pitchFamily="34" charset="0"/>
                <a:ea typeface="黑体" panose="02010600030101010101" pitchFamily="2" charset="-122"/>
                <a:sym typeface="Arial" panose="020B0604020202020204" pitchFamily="34" charset="0"/>
              </a:rPr>
              <a:t>及</a:t>
            </a:r>
            <a:r>
              <a:rPr lang="en-US" altLang="zh-CN" sz="2800" baseline="0" dirty="0">
                <a:latin typeface="Arial" panose="020B0604020202020204" pitchFamily="34" charset="0"/>
                <a:ea typeface="黑体" panose="02010600030101010101" pitchFamily="2" charset="-122"/>
                <a:sym typeface="Arial" panose="020B0604020202020204" pitchFamily="34" charset="0"/>
              </a:rPr>
              <a:t>TP-ELISA </a:t>
            </a:r>
            <a:r>
              <a:rPr lang="en-US" altLang="zh-CN" sz="2800" baseline="0" dirty="0">
                <a:solidFill>
                  <a:srgbClr val="FF0000"/>
                </a:solidFill>
                <a:latin typeface="Arial" panose="020B0604020202020204" pitchFamily="34" charset="0"/>
                <a:ea typeface="黑体" panose="02010600030101010101" pitchFamily="2" charset="-122"/>
                <a:sym typeface="Arial" panose="020B0604020202020204" pitchFamily="34" charset="0"/>
              </a:rPr>
              <a:t>(+)</a:t>
            </a:r>
            <a:r>
              <a:rPr lang="zh-CN" altLang="en-US" sz="2800" baseline="0" dirty="0">
                <a:latin typeface="Arial" panose="020B0604020202020204" pitchFamily="34" charset="0"/>
                <a:ea typeface="黑体" panose="02010600030101010101" pitchFamily="2" charset="-122"/>
                <a:sym typeface="Arial" panose="020B0604020202020204" pitchFamily="34" charset="0"/>
              </a:rPr>
              <a:t>双阳</a:t>
            </a:r>
            <a:r>
              <a:rPr lang="en-US" altLang="zh-CN" sz="2800" baseline="0" dirty="0">
                <a:latin typeface="Arial" panose="020B0604020202020204" pitchFamily="34" charset="0"/>
                <a:ea typeface="黑体" panose="02010600030101010101" pitchFamily="2" charset="-122"/>
                <a:sym typeface="Arial" panose="020B0604020202020204" pitchFamily="34" charset="0"/>
              </a:rPr>
              <a:t>+</a:t>
            </a:r>
            <a:r>
              <a:rPr lang="zh-CN" altLang="en-US" sz="2800" baseline="0" dirty="0">
                <a:solidFill>
                  <a:srgbClr val="FF0000"/>
                </a:solidFill>
                <a:latin typeface="Arial" panose="020B0604020202020204" pitchFamily="34" charset="0"/>
                <a:ea typeface="黑体" panose="02010600030101010101" pitchFamily="2" charset="-122"/>
                <a:sym typeface="Arial" panose="020B0604020202020204" pitchFamily="34" charset="0"/>
              </a:rPr>
              <a:t>滴度为母亲滴度的四倍，并在病程记录上记载。　　</a:t>
            </a:r>
            <a:r>
              <a:rPr lang="zh-CN" altLang="en-US" sz="2400" baseline="0" dirty="0">
                <a:solidFill>
                  <a:srgbClr val="FF0000"/>
                </a:solidFill>
                <a:latin typeface="Arial" panose="020B0604020202020204" pitchFamily="34" charset="0"/>
                <a:ea typeface="黑体" panose="02010600030101010101" pitchFamily="2" charset="-122"/>
                <a:sym typeface="Arial" panose="020B0604020202020204" pitchFamily="34" charset="0"/>
              </a:rPr>
              <a:t>　　</a:t>
            </a:r>
            <a:endParaRPr lang="en-US" altLang="en-US" sz="2400" dirty="0"/>
          </a:p>
        </p:txBody>
      </p:sp>
    </p:spTree>
  </p:cSld>
  <p:clrMapOvr>
    <a:masterClrMapping/>
  </p:clrMapOvr>
  <p:transition>
    <p:blinds/>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81" name="文本占位符 1049180"/>
          <p:cNvSpPr>
            <a:spLocks noGrp="1"/>
          </p:cNvSpPr>
          <p:nvPr>
            <p:ph type="body" idx="4294967295"/>
          </p:nvPr>
        </p:nvSpPr>
        <p:spPr>
          <a:xfrm>
            <a:off x="467544" y="1142984"/>
            <a:ext cx="8247860" cy="4556042"/>
          </a:xfrm>
        </p:spPr>
        <p:txBody>
          <a:bodyPr lIns="91440" tIns="45720" rIns="91440" bIns="45720" anchor="t"/>
          <a:lstStyle/>
          <a:p>
            <a:pPr>
              <a:lnSpc>
                <a:spcPts val="2375"/>
              </a:lnSpc>
              <a:spcBef>
                <a:spcPct val="0"/>
              </a:spcBef>
              <a:buFont typeface="Wingdings" panose="05000000000000000000" pitchFamily="2" charset="2"/>
              <a:buChar char="Ø"/>
            </a:pPr>
            <a:r>
              <a:rPr lang="zh-CN" altLang="en-US" sz="2800" baseline="0" dirty="0" smtClean="0">
                <a:latin typeface="宋体" panose="02010600030101010101" pitchFamily="2" charset="-122"/>
                <a:ea typeface="黑体" panose="02010600030101010101" pitchFamily="2" charset="-122"/>
                <a:sym typeface="Arial" panose="020B0604020202020204" pitchFamily="34" charset="0"/>
              </a:rPr>
              <a:t>临床</a:t>
            </a:r>
            <a:r>
              <a:rPr lang="zh-CN" altLang="en-US" sz="2800" baseline="0" dirty="0">
                <a:latin typeface="宋体" panose="02010600030101010101" pitchFamily="2" charset="-122"/>
                <a:ea typeface="黑体" panose="02010600030101010101" pitchFamily="2" charset="-122"/>
                <a:sym typeface="Arial" panose="020B0604020202020204" pitchFamily="34" charset="0"/>
              </a:rPr>
              <a:t>诊断病例：医生根据病人症状、体征和</a:t>
            </a:r>
            <a:r>
              <a:rPr lang="zh-CN" altLang="en-US" sz="2800" baseline="0" dirty="0" smtClean="0">
                <a:latin typeface="宋体" panose="02010600030101010101" pitchFamily="2" charset="-122"/>
                <a:ea typeface="黑体" panose="02010600030101010101" pitchFamily="2" charset="-122"/>
                <a:sym typeface="Arial" panose="020B0604020202020204" pitchFamily="34" charset="0"/>
              </a:rPr>
              <a:t>一般</a:t>
            </a:r>
            <a:endParaRPr lang="en-US" altLang="zh-CN" sz="2800" baseline="0" dirty="0" smtClean="0">
              <a:latin typeface="宋体" panose="02010600030101010101" pitchFamily="2" charset="-122"/>
              <a:ea typeface="黑体" panose="02010600030101010101" pitchFamily="2" charset="-122"/>
              <a:sym typeface="Arial" panose="020B0604020202020204" pitchFamily="34" charset="0"/>
            </a:endParaRPr>
          </a:p>
          <a:p>
            <a:pPr>
              <a:lnSpc>
                <a:spcPts val="2375"/>
              </a:lnSpc>
              <a:spcBef>
                <a:spcPct val="0"/>
              </a:spcBef>
              <a:buNone/>
            </a:pPr>
            <a:endParaRPr lang="en-US" altLang="zh-CN" sz="2800" dirty="0" smtClean="0">
              <a:latin typeface="宋体" panose="02010600030101010101" pitchFamily="2" charset="-122"/>
              <a:ea typeface="黑体" panose="02010600030101010101" pitchFamily="2" charset="-122"/>
              <a:sym typeface="Arial" panose="020B0604020202020204" pitchFamily="34" charset="0"/>
            </a:endParaRPr>
          </a:p>
          <a:p>
            <a:pPr>
              <a:lnSpc>
                <a:spcPts val="2375"/>
              </a:lnSpc>
              <a:spcBef>
                <a:spcPct val="0"/>
              </a:spcBef>
              <a:buNone/>
            </a:pPr>
            <a:r>
              <a:rPr lang="zh-CN" altLang="en-US" sz="2800" baseline="0" dirty="0" smtClean="0">
                <a:latin typeface="宋体" panose="02010600030101010101" pitchFamily="2" charset="-122"/>
                <a:ea typeface="黑体" panose="02010600030101010101" pitchFamily="2" charset="-122"/>
                <a:sym typeface="Arial" panose="020B0604020202020204" pitchFamily="34" charset="0"/>
              </a:rPr>
              <a:t>非特</a:t>
            </a:r>
            <a:r>
              <a:rPr lang="zh-CN" altLang="en-US" sz="2800" baseline="0" dirty="0">
                <a:latin typeface="宋体" panose="02010600030101010101" pitchFamily="2" charset="-122"/>
                <a:ea typeface="黑体" panose="02010600030101010101" pitchFamily="2" charset="-122"/>
                <a:sym typeface="Arial" panose="020B0604020202020204" pitchFamily="34" charset="0"/>
              </a:rPr>
              <a:t>异性检查（如查体、血常规检查、</a:t>
            </a:r>
            <a:r>
              <a:rPr lang="zh-CN" altLang="en-US" sz="2800" baseline="0" dirty="0" smtClean="0">
                <a:latin typeface="宋体" panose="02010600030101010101" pitchFamily="2" charset="-122"/>
                <a:ea typeface="黑体" panose="02010600030101010101" pitchFamily="2" charset="-122"/>
                <a:sym typeface="Arial" panose="020B0604020202020204" pitchFamily="34" charset="0"/>
              </a:rPr>
              <a:t>尿常规检</a:t>
            </a:r>
            <a:endParaRPr lang="en-US" altLang="zh-CN" sz="2800" baseline="0" dirty="0" smtClean="0">
              <a:latin typeface="宋体" panose="02010600030101010101" pitchFamily="2" charset="-122"/>
              <a:ea typeface="黑体" panose="02010600030101010101" pitchFamily="2" charset="-122"/>
              <a:sym typeface="Arial" panose="020B0604020202020204" pitchFamily="34" charset="0"/>
            </a:endParaRPr>
          </a:p>
          <a:p>
            <a:pPr>
              <a:lnSpc>
                <a:spcPts val="2375"/>
              </a:lnSpc>
              <a:spcBef>
                <a:spcPct val="0"/>
              </a:spcBef>
              <a:buNone/>
            </a:pPr>
            <a:endParaRPr lang="en-US" altLang="zh-CN" sz="2800" dirty="0" smtClean="0">
              <a:latin typeface="宋体" panose="02010600030101010101" pitchFamily="2" charset="-122"/>
              <a:ea typeface="黑体" panose="02010600030101010101" pitchFamily="2" charset="-122"/>
              <a:sym typeface="Arial" panose="020B0604020202020204" pitchFamily="34" charset="0"/>
            </a:endParaRPr>
          </a:p>
          <a:p>
            <a:pPr>
              <a:lnSpc>
                <a:spcPts val="2375"/>
              </a:lnSpc>
              <a:spcBef>
                <a:spcPct val="0"/>
              </a:spcBef>
              <a:buNone/>
            </a:pPr>
            <a:r>
              <a:rPr lang="zh-CN" altLang="en-US" sz="2800" baseline="0" dirty="0" smtClean="0">
                <a:latin typeface="宋体" panose="02010600030101010101" pitchFamily="2" charset="-122"/>
                <a:ea typeface="黑体" panose="02010600030101010101" pitchFamily="2" charset="-122"/>
                <a:sym typeface="Arial" panose="020B0604020202020204" pitchFamily="34" charset="0"/>
              </a:rPr>
              <a:t>查</a:t>
            </a:r>
            <a:r>
              <a:rPr lang="zh-CN" altLang="en-US" sz="2800" baseline="0" dirty="0">
                <a:latin typeface="宋体" panose="02010600030101010101" pitchFamily="2" charset="-122"/>
                <a:ea typeface="黑体" panose="02010600030101010101" pitchFamily="2" charset="-122"/>
                <a:sym typeface="Arial" panose="020B0604020202020204" pitchFamily="34" charset="0"/>
              </a:rPr>
              <a:t>、）做出诊断时选择。</a:t>
            </a:r>
            <a:r>
              <a:rPr lang="zh-CN" altLang="en-US" sz="2800" baseline="0" dirty="0" smtClean="0">
                <a:latin typeface="宋体" panose="02010600030101010101" pitchFamily="2" charset="-122"/>
                <a:ea typeface="黑体" panose="02010600030101010101" pitchFamily="2" charset="-122"/>
                <a:sym typeface="Arial" panose="020B0604020202020204" pitchFamily="34" charset="0"/>
              </a:rPr>
              <a:t>如</a:t>
            </a:r>
            <a:r>
              <a:rPr lang="en-US" altLang="zh-CN" sz="2800" dirty="0" smtClean="0">
                <a:solidFill>
                  <a:srgbClr val="FF0000"/>
                </a:solidFill>
                <a:latin typeface="宋体" panose="02010600030101010101" pitchFamily="2" charset="-122"/>
                <a:ea typeface="黑体" panose="02010600030101010101" pitchFamily="2" charset="-122"/>
                <a:sym typeface="Arial" panose="020B0604020202020204" pitchFamily="34" charset="0"/>
              </a:rPr>
              <a:t>,</a:t>
            </a:r>
            <a:r>
              <a:rPr lang="zh-CN" altLang="zh-CN" sz="2800" baseline="0" dirty="0" smtClean="0">
                <a:solidFill>
                  <a:srgbClr val="FF0000"/>
                </a:solidFill>
                <a:latin typeface="宋体" panose="02010600030101010101" pitchFamily="2" charset="-122"/>
                <a:ea typeface="黑体" panose="02010600030101010101" pitchFamily="2" charset="-122"/>
                <a:sym typeface="Arial" panose="020B0604020202020204" pitchFamily="34" charset="0"/>
              </a:rPr>
              <a:t>感染性腹泻</a:t>
            </a:r>
            <a:r>
              <a:rPr lang="zh-CN" altLang="zh-CN" sz="2800" baseline="0" dirty="0">
                <a:solidFill>
                  <a:srgbClr val="FF0000"/>
                </a:solidFill>
                <a:latin typeface="宋体" panose="02010600030101010101" pitchFamily="2" charset="-122"/>
                <a:ea typeface="黑体" panose="02010600030101010101" pitchFamily="2" charset="-122"/>
                <a:sym typeface="Arial" panose="020B0604020202020204" pitchFamily="34" charset="0"/>
              </a:rPr>
              <a:t>（</a:t>
            </a:r>
            <a:r>
              <a:rPr lang="zh-CN" altLang="zh-CN" sz="2800" baseline="0" dirty="0" smtClean="0">
                <a:solidFill>
                  <a:srgbClr val="FF0000"/>
                </a:solidFill>
                <a:latin typeface="宋体" panose="02010600030101010101" pitchFamily="2" charset="-122"/>
                <a:ea typeface="黑体" panose="02010600030101010101" pitchFamily="2" charset="-122"/>
                <a:sym typeface="Arial" panose="020B0604020202020204" pitchFamily="34" charset="0"/>
              </a:rPr>
              <a:t>急性</a:t>
            </a:r>
            <a:r>
              <a:rPr lang="zh-CN" altLang="en-US" sz="2800" baseline="0" dirty="0" smtClean="0">
                <a:solidFill>
                  <a:srgbClr val="FF0000"/>
                </a:solidFill>
                <a:latin typeface="宋体" panose="02010600030101010101" pitchFamily="2" charset="-122"/>
                <a:ea typeface="黑体" panose="02010600030101010101" pitchFamily="2" charset="-122"/>
                <a:sym typeface="Arial" panose="020B0604020202020204" pitchFamily="34" charset="0"/>
              </a:rPr>
              <a:t>胃肠</a:t>
            </a:r>
            <a:endParaRPr lang="en-US" altLang="zh-CN" sz="2800" baseline="0" dirty="0" smtClean="0">
              <a:solidFill>
                <a:srgbClr val="FF0000"/>
              </a:solidFill>
              <a:latin typeface="宋体" panose="02010600030101010101" pitchFamily="2" charset="-122"/>
              <a:ea typeface="黑体" panose="02010600030101010101" pitchFamily="2" charset="-122"/>
              <a:sym typeface="Arial" panose="020B0604020202020204" pitchFamily="34" charset="0"/>
            </a:endParaRPr>
          </a:p>
          <a:p>
            <a:pPr>
              <a:lnSpc>
                <a:spcPts val="2375"/>
              </a:lnSpc>
              <a:spcBef>
                <a:spcPct val="0"/>
              </a:spcBef>
              <a:buNone/>
            </a:pPr>
            <a:endParaRPr lang="en-US" altLang="zh-CN" sz="2800" dirty="0" smtClean="0">
              <a:solidFill>
                <a:srgbClr val="FF0000"/>
              </a:solidFill>
              <a:latin typeface="宋体" panose="02010600030101010101" pitchFamily="2" charset="-122"/>
              <a:ea typeface="黑体" panose="02010600030101010101" pitchFamily="2" charset="-122"/>
              <a:sym typeface="Arial" panose="020B0604020202020204" pitchFamily="34" charset="0"/>
            </a:endParaRPr>
          </a:p>
          <a:p>
            <a:pPr>
              <a:lnSpc>
                <a:spcPts val="2375"/>
              </a:lnSpc>
              <a:spcBef>
                <a:spcPct val="0"/>
              </a:spcBef>
              <a:buNone/>
            </a:pPr>
            <a:r>
              <a:rPr lang="zh-CN" altLang="en-US" sz="2800" baseline="0" dirty="0" smtClean="0">
                <a:solidFill>
                  <a:srgbClr val="FF0000"/>
                </a:solidFill>
                <a:latin typeface="宋体" panose="02010600030101010101" pitchFamily="2" charset="-122"/>
                <a:ea typeface="黑体" panose="02010600030101010101" pitchFamily="2" charset="-122"/>
                <a:sym typeface="Arial" panose="020B0604020202020204" pitchFamily="34" charset="0"/>
              </a:rPr>
              <a:t>炎、急性</a:t>
            </a:r>
            <a:r>
              <a:rPr lang="zh-CN" altLang="zh-CN" sz="2800" baseline="0" dirty="0" smtClean="0">
                <a:solidFill>
                  <a:srgbClr val="FF0000"/>
                </a:solidFill>
                <a:latin typeface="宋体" panose="02010600030101010101" pitchFamily="2" charset="-122"/>
                <a:ea typeface="黑体" panose="02010600030101010101" pitchFamily="2" charset="-122"/>
                <a:sym typeface="Arial" panose="020B0604020202020204" pitchFamily="34" charset="0"/>
              </a:rPr>
              <a:t>肠炎</a:t>
            </a:r>
            <a:r>
              <a:rPr lang="zh-CN" altLang="zh-CN" sz="2800" baseline="0" dirty="0">
                <a:solidFill>
                  <a:srgbClr val="FF0000"/>
                </a:solidFill>
                <a:latin typeface="宋体" panose="02010600030101010101" pitchFamily="2" charset="-122"/>
                <a:ea typeface="黑体" panose="02010600030101010101" pitchFamily="2" charset="-122"/>
                <a:sym typeface="Arial" panose="020B0604020202020204" pitchFamily="34" charset="0"/>
              </a:rPr>
              <a:t>）、</a:t>
            </a:r>
            <a:r>
              <a:rPr lang="en-US" altLang="zh-CN" sz="2800" baseline="0" dirty="0">
                <a:solidFill>
                  <a:srgbClr val="FF0000"/>
                </a:solidFill>
                <a:latin typeface="宋体" panose="02010600030101010101" pitchFamily="2" charset="-122"/>
                <a:ea typeface="黑体" panose="02010600030101010101" pitchFamily="2" charset="-122"/>
                <a:sym typeface="Arial" panose="020B0604020202020204" pitchFamily="34" charset="0"/>
              </a:rPr>
              <a:t>水痘、流行性腮腺炎、AFP</a:t>
            </a:r>
            <a:r>
              <a:rPr lang="zh-CN" altLang="en-US" sz="2800" baseline="0" dirty="0">
                <a:solidFill>
                  <a:srgbClr val="FF0000"/>
                </a:solidFill>
                <a:latin typeface="宋体" panose="02010600030101010101" pitchFamily="2" charset="-122"/>
                <a:ea typeface="黑体" panose="02010600030101010101" pitchFamily="2" charset="-122"/>
                <a:sym typeface="Arial" panose="020B0604020202020204" pitchFamily="34" charset="0"/>
              </a:rPr>
              <a:t>、</a:t>
            </a:r>
            <a:r>
              <a:rPr lang="zh-CN" altLang="en-US" sz="2800" baseline="0" dirty="0" smtClean="0">
                <a:solidFill>
                  <a:srgbClr val="FF0000"/>
                </a:solidFill>
                <a:latin typeface="宋体" panose="02010600030101010101" pitchFamily="2" charset="-122"/>
                <a:ea typeface="黑体" panose="02010600030101010101" pitchFamily="2" charset="-122"/>
                <a:sym typeface="Arial" panose="020B0604020202020204" pitchFamily="34" charset="0"/>
              </a:rPr>
              <a:t>肺结</a:t>
            </a:r>
            <a:endParaRPr lang="en-US" altLang="zh-CN" sz="2800" baseline="0" dirty="0" smtClean="0">
              <a:solidFill>
                <a:srgbClr val="FF0000"/>
              </a:solidFill>
              <a:latin typeface="宋体" panose="02010600030101010101" pitchFamily="2" charset="-122"/>
              <a:ea typeface="黑体" panose="02010600030101010101" pitchFamily="2" charset="-122"/>
              <a:sym typeface="Arial" panose="020B0604020202020204" pitchFamily="34" charset="0"/>
            </a:endParaRPr>
          </a:p>
          <a:p>
            <a:pPr>
              <a:lnSpc>
                <a:spcPts val="2375"/>
              </a:lnSpc>
              <a:spcBef>
                <a:spcPct val="0"/>
              </a:spcBef>
              <a:buNone/>
            </a:pPr>
            <a:endParaRPr lang="en-US" altLang="zh-CN" sz="2800" dirty="0" smtClean="0">
              <a:solidFill>
                <a:srgbClr val="FF0000"/>
              </a:solidFill>
              <a:latin typeface="宋体" panose="02010600030101010101" pitchFamily="2" charset="-122"/>
              <a:ea typeface="黑体" panose="02010600030101010101" pitchFamily="2" charset="-122"/>
              <a:sym typeface="Arial" panose="020B0604020202020204" pitchFamily="34" charset="0"/>
            </a:endParaRPr>
          </a:p>
          <a:p>
            <a:pPr>
              <a:lnSpc>
                <a:spcPts val="2375"/>
              </a:lnSpc>
              <a:spcBef>
                <a:spcPct val="0"/>
              </a:spcBef>
              <a:buNone/>
            </a:pPr>
            <a:r>
              <a:rPr lang="zh-CN" altLang="en-US" sz="2800" baseline="0" dirty="0" smtClean="0">
                <a:solidFill>
                  <a:srgbClr val="FF0000"/>
                </a:solidFill>
                <a:latin typeface="宋体" panose="02010600030101010101" pitchFamily="2" charset="-122"/>
                <a:ea typeface="黑体" panose="02010600030101010101" pitchFamily="2" charset="-122"/>
                <a:sym typeface="Arial" panose="020B0604020202020204" pitchFamily="34" charset="0"/>
              </a:rPr>
              <a:t>核</a:t>
            </a:r>
            <a:r>
              <a:rPr lang="zh-CN" altLang="en-US" sz="2800" baseline="0" dirty="0" smtClean="0">
                <a:solidFill>
                  <a:srgbClr val="7F7F7F"/>
                </a:solidFill>
                <a:latin typeface="宋体" panose="02010600030101010101" pitchFamily="2" charset="-122"/>
                <a:ea typeface="黑体" panose="02010600030101010101" pitchFamily="2" charset="-122"/>
                <a:sym typeface="Arial" panose="020B0604020202020204" pitchFamily="34" charset="0"/>
              </a:rPr>
              <a:t>等</a:t>
            </a:r>
            <a:endParaRPr lang="zh-CN" altLang="en-US" baseline="0" dirty="0">
              <a:latin typeface="Arial" panose="020B0604020202020204" pitchFamily="34" charset="0"/>
              <a:ea typeface="黑体" panose="02010600030101010101" pitchFamily="2" charset="-122"/>
              <a:sym typeface="Arial" panose="020B0604020202020204" pitchFamily="34" charset="0"/>
            </a:endParaRPr>
          </a:p>
        </p:txBody>
      </p:sp>
    </p:spTree>
  </p:cSld>
  <p:clrMapOvr>
    <a:masterClrMapping/>
  </p:clrMapOvr>
  <p:transition>
    <p:blinds/>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85" name="文本占位符 1049184"/>
          <p:cNvSpPr>
            <a:spLocks noGrp="1"/>
          </p:cNvSpPr>
          <p:nvPr>
            <p:ph type="body" idx="4294967295"/>
          </p:nvPr>
        </p:nvSpPr>
        <p:spPr>
          <a:xfrm>
            <a:off x="857224" y="1124744"/>
            <a:ext cx="7643866" cy="4161644"/>
          </a:xfrm>
        </p:spPr>
        <p:txBody>
          <a:bodyPr lIns="91440" tIns="45720" rIns="91440" bIns="45720" anchor="t"/>
          <a:lstStyle/>
          <a:p>
            <a:pPr>
              <a:lnSpc>
                <a:spcPts val="2950"/>
              </a:lnSpc>
              <a:spcBef>
                <a:spcPct val="0"/>
              </a:spcBef>
              <a:buFont typeface="Wingdings" panose="05000000000000000000" pitchFamily="2" charset="2"/>
              <a:buChar char="Ø"/>
            </a:pPr>
            <a:r>
              <a:rPr lang="zh-CN" altLang="en-US" sz="2800" baseline="0" dirty="0" smtClean="0">
                <a:latin typeface="宋体" panose="02010600030101010101" pitchFamily="2" charset="-122"/>
                <a:ea typeface="黑体" panose="02010600030101010101" pitchFamily="2" charset="-122"/>
                <a:sym typeface="Arial" panose="020B0604020202020204" pitchFamily="34" charset="0"/>
              </a:rPr>
              <a:t>疑似</a:t>
            </a:r>
            <a:r>
              <a:rPr lang="zh-CN" altLang="en-US" sz="2800" baseline="0" dirty="0">
                <a:latin typeface="宋体" panose="02010600030101010101" pitchFamily="2" charset="-122"/>
                <a:ea typeface="黑体" panose="02010600030101010101" pitchFamily="2" charset="-122"/>
                <a:sym typeface="Arial" panose="020B0604020202020204" pitchFamily="34" charset="0"/>
              </a:rPr>
              <a:t>病例：医生根据病人症状、体征和</a:t>
            </a:r>
            <a:r>
              <a:rPr lang="zh-CN" altLang="en-US" sz="2800" baseline="0" dirty="0" smtClean="0">
                <a:latin typeface="宋体" panose="02010600030101010101" pitchFamily="2" charset="-122"/>
                <a:ea typeface="黑体" panose="02010600030101010101" pitchFamily="2" charset="-122"/>
                <a:sym typeface="Arial" panose="020B0604020202020204" pitchFamily="34" charset="0"/>
              </a:rPr>
              <a:t>一般</a:t>
            </a:r>
            <a:endParaRPr lang="en-US" altLang="zh-CN" sz="2800" baseline="0" dirty="0" smtClean="0">
              <a:latin typeface="宋体" panose="02010600030101010101" pitchFamily="2" charset="-122"/>
              <a:ea typeface="黑体" panose="02010600030101010101" pitchFamily="2" charset="-122"/>
              <a:sym typeface="Arial" panose="020B0604020202020204" pitchFamily="34" charset="0"/>
            </a:endParaRPr>
          </a:p>
          <a:p>
            <a:pPr>
              <a:lnSpc>
                <a:spcPts val="2950"/>
              </a:lnSpc>
              <a:spcBef>
                <a:spcPct val="0"/>
              </a:spcBef>
              <a:buNone/>
            </a:pPr>
            <a:endParaRPr lang="en-US" altLang="zh-CN" sz="2800" dirty="0" smtClean="0">
              <a:latin typeface="宋体" panose="02010600030101010101" pitchFamily="2" charset="-122"/>
              <a:ea typeface="黑体" panose="02010600030101010101" pitchFamily="2" charset="-122"/>
              <a:sym typeface="Arial" panose="020B0604020202020204" pitchFamily="34" charset="0"/>
            </a:endParaRPr>
          </a:p>
          <a:p>
            <a:pPr>
              <a:lnSpc>
                <a:spcPts val="2950"/>
              </a:lnSpc>
              <a:spcBef>
                <a:spcPct val="0"/>
              </a:spcBef>
              <a:buNone/>
            </a:pPr>
            <a:r>
              <a:rPr lang="zh-CN" altLang="en-US" sz="2800" baseline="0" dirty="0" smtClean="0">
                <a:latin typeface="宋体" panose="02010600030101010101" pitchFamily="2" charset="-122"/>
                <a:ea typeface="黑体" panose="02010600030101010101" pitchFamily="2" charset="-122"/>
                <a:sym typeface="Arial" panose="020B0604020202020204" pitchFamily="34" charset="0"/>
              </a:rPr>
              <a:t>非特异性</a:t>
            </a:r>
            <a:r>
              <a:rPr lang="zh-CN" altLang="en-US" sz="2800" baseline="0" dirty="0">
                <a:latin typeface="宋体" panose="02010600030101010101" pitchFamily="2" charset="-122"/>
                <a:ea typeface="黑体" panose="02010600030101010101" pitchFamily="2" charset="-122"/>
                <a:sym typeface="Arial" panose="020B0604020202020204" pitchFamily="34" charset="0"/>
              </a:rPr>
              <a:t>检查（如查体、血象常规检查、尿</a:t>
            </a:r>
            <a:r>
              <a:rPr lang="zh-CN" altLang="en-US" sz="2800" baseline="0" dirty="0" smtClean="0">
                <a:latin typeface="宋体" panose="02010600030101010101" pitchFamily="2" charset="-122"/>
                <a:ea typeface="黑体" panose="02010600030101010101" pitchFamily="2" charset="-122"/>
                <a:sym typeface="Arial" panose="020B0604020202020204" pitchFamily="34" charset="0"/>
              </a:rPr>
              <a:t>常</a:t>
            </a:r>
            <a:endParaRPr lang="en-US" altLang="zh-CN" sz="2800" baseline="0" dirty="0" smtClean="0">
              <a:latin typeface="宋体" panose="02010600030101010101" pitchFamily="2" charset="-122"/>
              <a:ea typeface="黑体" panose="02010600030101010101" pitchFamily="2" charset="-122"/>
              <a:sym typeface="Arial" panose="020B0604020202020204" pitchFamily="34" charset="0"/>
            </a:endParaRPr>
          </a:p>
          <a:p>
            <a:pPr>
              <a:lnSpc>
                <a:spcPts val="2950"/>
              </a:lnSpc>
              <a:spcBef>
                <a:spcPct val="0"/>
              </a:spcBef>
              <a:buNone/>
            </a:pPr>
            <a:endParaRPr lang="en-US" altLang="zh-CN" sz="2800" dirty="0" smtClean="0">
              <a:latin typeface="宋体" panose="02010600030101010101" pitchFamily="2" charset="-122"/>
              <a:ea typeface="黑体" panose="02010600030101010101" pitchFamily="2" charset="-122"/>
              <a:sym typeface="Arial" panose="020B0604020202020204" pitchFamily="34" charset="0"/>
            </a:endParaRPr>
          </a:p>
          <a:p>
            <a:pPr>
              <a:lnSpc>
                <a:spcPts val="2950"/>
              </a:lnSpc>
              <a:spcBef>
                <a:spcPct val="0"/>
              </a:spcBef>
              <a:buNone/>
            </a:pPr>
            <a:r>
              <a:rPr lang="zh-CN" altLang="en-US" sz="2800" baseline="0" dirty="0" smtClean="0">
                <a:latin typeface="宋体" panose="02010600030101010101" pitchFamily="2" charset="-122"/>
                <a:ea typeface="黑体" panose="02010600030101010101" pitchFamily="2" charset="-122"/>
                <a:sym typeface="Arial" panose="020B0604020202020204" pitchFamily="34" charset="0"/>
              </a:rPr>
              <a:t>规检查），</a:t>
            </a:r>
            <a:r>
              <a:rPr lang="zh-CN" altLang="en-US" sz="2800" baseline="0" dirty="0">
                <a:latin typeface="宋体" panose="02010600030101010101" pitchFamily="2" charset="-122"/>
                <a:ea typeface="黑体" panose="02010600030101010101" pitchFamily="2" charset="-122"/>
                <a:sym typeface="Arial" panose="020B0604020202020204" pitchFamily="34" charset="0"/>
              </a:rPr>
              <a:t>不能做出准确诊断时选择。如</a:t>
            </a:r>
            <a:r>
              <a:rPr lang="en-US" altLang="zh-CN" sz="2800" baseline="0" dirty="0" err="1" smtClean="0">
                <a:solidFill>
                  <a:srgbClr val="FF0000"/>
                </a:solidFill>
                <a:latin typeface="宋体" panose="02010600030101010101" pitchFamily="2" charset="-122"/>
                <a:ea typeface="黑体" panose="02010600030101010101" pitchFamily="2" charset="-122"/>
                <a:sym typeface="Arial" panose="020B0604020202020204" pitchFamily="34" charset="0"/>
              </a:rPr>
              <a:t>麻疹</a:t>
            </a:r>
            <a:r>
              <a:rPr lang="zh-CN" altLang="en-US" sz="2800" baseline="0" dirty="0" smtClean="0">
                <a:solidFill>
                  <a:srgbClr val="FF0000"/>
                </a:solidFill>
                <a:latin typeface="宋体" panose="02010600030101010101" pitchFamily="2" charset="-122"/>
                <a:ea typeface="黑体" panose="02010600030101010101" pitchFamily="2" charset="-122"/>
                <a:sym typeface="Arial" panose="020B0604020202020204" pitchFamily="34" charset="0"/>
              </a:rPr>
              <a:t>、</a:t>
            </a:r>
            <a:endParaRPr lang="en-US" altLang="zh-CN" sz="2800" baseline="0" dirty="0" smtClean="0">
              <a:solidFill>
                <a:srgbClr val="FF0000"/>
              </a:solidFill>
              <a:latin typeface="宋体" panose="02010600030101010101" pitchFamily="2" charset="-122"/>
              <a:ea typeface="黑体" panose="02010600030101010101" pitchFamily="2" charset="-122"/>
              <a:sym typeface="Arial" panose="020B0604020202020204" pitchFamily="34" charset="0"/>
            </a:endParaRPr>
          </a:p>
          <a:p>
            <a:pPr>
              <a:lnSpc>
                <a:spcPts val="2950"/>
              </a:lnSpc>
              <a:spcBef>
                <a:spcPct val="0"/>
              </a:spcBef>
              <a:buNone/>
            </a:pPr>
            <a:endParaRPr lang="en-US" altLang="zh-CN" sz="2800" dirty="0" smtClean="0">
              <a:solidFill>
                <a:srgbClr val="FF0000"/>
              </a:solidFill>
              <a:latin typeface="宋体" panose="02010600030101010101" pitchFamily="2" charset="-122"/>
              <a:ea typeface="黑体" panose="02010600030101010101" pitchFamily="2" charset="-122"/>
              <a:sym typeface="Arial" panose="020B0604020202020204" pitchFamily="34" charset="0"/>
            </a:endParaRPr>
          </a:p>
          <a:p>
            <a:pPr>
              <a:lnSpc>
                <a:spcPts val="2950"/>
              </a:lnSpc>
              <a:spcBef>
                <a:spcPct val="0"/>
              </a:spcBef>
              <a:buNone/>
            </a:pPr>
            <a:r>
              <a:rPr lang="en-US" altLang="zh-CN" sz="2800" baseline="0" dirty="0" smtClean="0">
                <a:solidFill>
                  <a:srgbClr val="FF0000"/>
                </a:solidFill>
                <a:latin typeface="宋体" panose="02010600030101010101" pitchFamily="2" charset="-122"/>
                <a:ea typeface="黑体" panose="02010600030101010101" pitchFamily="2" charset="-122"/>
                <a:sym typeface="Arial" panose="020B0604020202020204" pitchFamily="34" charset="0"/>
              </a:rPr>
              <a:t>AFP</a:t>
            </a:r>
            <a:r>
              <a:rPr lang="zh-CN" altLang="en-US" sz="2800" baseline="0" dirty="0">
                <a:solidFill>
                  <a:srgbClr val="7F7F7F"/>
                </a:solidFill>
                <a:latin typeface="宋体" panose="02010600030101010101" pitchFamily="2" charset="-122"/>
                <a:ea typeface="黑体" panose="02010600030101010101" pitchFamily="2" charset="-122"/>
                <a:sym typeface="Arial" panose="020B0604020202020204" pitchFamily="34" charset="0"/>
              </a:rPr>
              <a:t>。</a:t>
            </a:r>
            <a:endParaRPr lang="en-US" altLang="en-US" dirty="0"/>
          </a:p>
          <a:p>
            <a:pPr>
              <a:buNone/>
            </a:pPr>
            <a:endParaRPr lang="zh-CN" altLang="en-US" baseline="0" dirty="0">
              <a:latin typeface="Arial" panose="020B0604020202020204" pitchFamily="34" charset="0"/>
              <a:ea typeface="黑体" panose="02010600030101010101" pitchFamily="2" charset="-122"/>
              <a:sym typeface="Arial" panose="020B0604020202020204" pitchFamily="34" charset="0"/>
            </a:endParaRPr>
          </a:p>
        </p:txBody>
      </p:sp>
    </p:spTree>
  </p:cSld>
  <p:clrMapOvr>
    <a:masterClrMapping/>
  </p:clrMapOvr>
  <p:transition>
    <p:blinds/>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91" name="内容占位符 1049190"/>
          <p:cNvSpPr>
            <a:spLocks noGrp="1"/>
          </p:cNvSpPr>
          <p:nvPr>
            <p:ph idx="4294967295"/>
          </p:nvPr>
        </p:nvSpPr>
        <p:spPr>
          <a:xfrm>
            <a:off x="827584" y="1302544"/>
            <a:ext cx="7886700" cy="4430712"/>
          </a:xfrm>
          <a:prstGeom prst="rect">
            <a:avLst/>
          </a:prstGeom>
          <a:noFill/>
          <a:ln w="9525">
            <a:noFill/>
          </a:ln>
        </p:spPr>
        <p:txBody>
          <a:bodyPr vert="horz" lIns="91440" tIns="45720" rIns="91440" bIns="45720" anchor="t"/>
          <a:lstStyle>
            <a:lvl1pPr marL="0" lvl="0" indent="0" algn="l" defTabSz="914400" eaLnBrk="1" fontAlgn="base" latinLnBrk="0" hangingPunct="1">
              <a:lnSpc>
                <a:spcPct val="100000"/>
              </a:lnSpc>
              <a:spcBef>
                <a:spcPct val="20000"/>
              </a:spcBef>
              <a:spcAft>
                <a:spcPct val="0"/>
              </a:spcAft>
              <a:buNone/>
              <a:defRPr sz="24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1pPr>
            <a:lvl2pPr marL="457200" lvl="1" indent="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2pPr>
            <a:lvl3pPr marL="1143000" lvl="2"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3pPr>
            <a:lvl4pPr marL="1600200" lvl="3"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4pPr>
            <a:lvl5pPr marL="2057400" lvl="4"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5pPr>
          </a:lstStyle>
          <a:p>
            <a:pPr marL="0" lvl="0" indent="0" algn="l" eaLnBrk="1" fontAlgn="base" latinLnBrk="0" hangingPunct="1">
              <a:lnSpc>
                <a:spcPts val="2950"/>
              </a:lnSpc>
              <a:spcBef>
                <a:spcPct val="0"/>
              </a:spcBef>
              <a:spcAft>
                <a:spcPct val="0"/>
              </a:spcAft>
              <a:buNone/>
            </a:pPr>
            <a:r>
              <a:rPr lang="zh-CN" altLang="en-US" sz="2800" u="none" baseline="0" dirty="0">
                <a:solidFill>
                  <a:srgbClr val="808080"/>
                </a:solidFill>
                <a:latin typeface="宋体" panose="02010600030101010101" pitchFamily="2" charset="-122"/>
                <a:ea typeface="黑体" panose="02010600030101010101" pitchFamily="2" charset="-122"/>
                <a:sym typeface="Arial" panose="020B0604020202020204" pitchFamily="34" charset="0"/>
              </a:rPr>
              <a:t>  </a:t>
            </a:r>
            <a:endParaRPr lang="en-US" altLang="en-US" dirty="0"/>
          </a:p>
          <a:p>
            <a:pPr marL="0" lvl="0" indent="0" algn="l" eaLnBrk="1" fontAlgn="base" latinLnBrk="0" hangingPunct="1">
              <a:lnSpc>
                <a:spcPts val="2950"/>
              </a:lnSpc>
              <a:spcBef>
                <a:spcPct val="0"/>
              </a:spcBef>
              <a:spcAft>
                <a:spcPct val="0"/>
              </a:spcAft>
              <a:buFont typeface="Wingdings" panose="05000000000000000000" pitchFamily="2" charset="2"/>
              <a:buChar char="Ø"/>
            </a:pPr>
            <a:r>
              <a:rPr lang="zh-CN" altLang="en-US" sz="2800" u="none" baseline="0" dirty="0" smtClean="0">
                <a:solidFill>
                  <a:srgbClr val="808080"/>
                </a:solidFill>
                <a:latin typeface="宋体" panose="02010600030101010101" pitchFamily="2" charset="-122"/>
                <a:ea typeface="黑体" panose="02010600030101010101" pitchFamily="2" charset="-122"/>
                <a:sym typeface="Arial" panose="020B0604020202020204" pitchFamily="34" charset="0"/>
              </a:rPr>
              <a:t>病原</a:t>
            </a:r>
            <a:r>
              <a:rPr lang="zh-CN" altLang="en-US" sz="2800" u="none" baseline="0" dirty="0">
                <a:solidFill>
                  <a:srgbClr val="808080"/>
                </a:solidFill>
                <a:latin typeface="宋体" panose="02010600030101010101" pitchFamily="2" charset="-122"/>
                <a:ea typeface="黑体" panose="02010600030101010101" pitchFamily="2" charset="-122"/>
                <a:sym typeface="Arial" panose="020B0604020202020204" pitchFamily="34" charset="0"/>
              </a:rPr>
              <a:t>携带者：责任报告单位的实验室或在健康</a:t>
            </a:r>
            <a:endParaRPr lang="en-US" altLang="en-US" dirty="0"/>
          </a:p>
          <a:p>
            <a:pPr marL="0" lvl="0" indent="0" algn="l" eaLnBrk="1" fontAlgn="base" latinLnBrk="0" hangingPunct="1">
              <a:lnSpc>
                <a:spcPts val="2950"/>
              </a:lnSpc>
              <a:spcBef>
                <a:spcPct val="0"/>
              </a:spcBef>
              <a:spcAft>
                <a:spcPct val="0"/>
              </a:spcAft>
              <a:buNone/>
            </a:pPr>
            <a:endParaRPr lang="zh-CN" altLang="en-US" sz="2800" u="none" baseline="0" dirty="0">
              <a:solidFill>
                <a:srgbClr val="808080"/>
              </a:solidFill>
              <a:latin typeface="宋体" panose="02010600030101010101" pitchFamily="2" charset="-122"/>
              <a:ea typeface="黑体" panose="02010600030101010101" pitchFamily="2" charset="-122"/>
              <a:sym typeface="Arial" panose="020B0604020202020204" pitchFamily="34" charset="0"/>
            </a:endParaRPr>
          </a:p>
          <a:p>
            <a:pPr marL="0" lvl="0" indent="0" algn="l" eaLnBrk="1" fontAlgn="base" latinLnBrk="0" hangingPunct="1">
              <a:lnSpc>
                <a:spcPts val="2950"/>
              </a:lnSpc>
              <a:spcBef>
                <a:spcPct val="0"/>
              </a:spcBef>
              <a:spcAft>
                <a:spcPct val="0"/>
              </a:spcAft>
              <a:buNone/>
            </a:pPr>
            <a:r>
              <a:rPr lang="zh-CN" altLang="en-US" sz="2800" u="none" baseline="0" dirty="0">
                <a:solidFill>
                  <a:srgbClr val="808080"/>
                </a:solidFill>
                <a:latin typeface="宋体" panose="02010600030101010101" pitchFamily="2" charset="-122"/>
                <a:ea typeface="黑体" panose="02010600030101010101" pitchFamily="2" charset="-122"/>
                <a:sym typeface="Arial" panose="020B0604020202020204" pitchFamily="34" charset="0"/>
              </a:rPr>
              <a:t>体检过程中检出传染病病原，但受检者无明显症</a:t>
            </a:r>
            <a:endParaRPr lang="en-US" altLang="en-US" dirty="0"/>
          </a:p>
          <a:p>
            <a:pPr marL="0" lvl="0" indent="0" algn="l" eaLnBrk="1" fontAlgn="base" latinLnBrk="0" hangingPunct="1">
              <a:lnSpc>
                <a:spcPts val="2950"/>
              </a:lnSpc>
              <a:spcBef>
                <a:spcPct val="0"/>
              </a:spcBef>
              <a:spcAft>
                <a:spcPct val="0"/>
              </a:spcAft>
              <a:buNone/>
            </a:pPr>
            <a:endParaRPr lang="zh-CN" altLang="en-US" sz="2800" u="none" baseline="0" dirty="0">
              <a:solidFill>
                <a:srgbClr val="808080"/>
              </a:solidFill>
              <a:latin typeface="宋体" panose="02010600030101010101" pitchFamily="2" charset="-122"/>
              <a:ea typeface="黑体" panose="02010600030101010101" pitchFamily="2" charset="-122"/>
              <a:sym typeface="Arial" panose="020B0604020202020204" pitchFamily="34" charset="0"/>
            </a:endParaRPr>
          </a:p>
          <a:p>
            <a:pPr marL="0" lvl="0" indent="0" algn="l" eaLnBrk="1" fontAlgn="base" latinLnBrk="0" hangingPunct="1">
              <a:lnSpc>
                <a:spcPts val="2950"/>
              </a:lnSpc>
              <a:spcBef>
                <a:spcPct val="0"/>
              </a:spcBef>
              <a:spcAft>
                <a:spcPct val="0"/>
              </a:spcAft>
              <a:buNone/>
            </a:pPr>
            <a:r>
              <a:rPr lang="zh-CN" altLang="en-US" sz="2800" u="none" baseline="0" dirty="0">
                <a:solidFill>
                  <a:srgbClr val="808080"/>
                </a:solidFill>
                <a:latin typeface="宋体" panose="02010600030101010101" pitchFamily="2" charset="-122"/>
                <a:ea typeface="黑体" panose="02010600030101010101" pitchFamily="2" charset="-122"/>
                <a:sym typeface="Arial" panose="020B0604020202020204" pitchFamily="34" charset="0"/>
              </a:rPr>
              <a:t>状、体征时选择。我院</a:t>
            </a:r>
            <a:r>
              <a:rPr lang="zh-CN" altLang="en-US" sz="2800" u="none" baseline="0" dirty="0">
                <a:solidFill>
                  <a:srgbClr val="FF0000"/>
                </a:solidFill>
                <a:latin typeface="宋体" panose="02010600030101010101" pitchFamily="2" charset="-122"/>
                <a:ea typeface="黑体" panose="02010600030101010101" pitchFamily="2" charset="-122"/>
                <a:sym typeface="Arial" panose="020B0604020202020204" pitchFamily="34" charset="0"/>
              </a:rPr>
              <a:t>尚无</a:t>
            </a:r>
            <a:r>
              <a:rPr lang="zh-CN" altLang="en-US" sz="2800" u="none" baseline="0" dirty="0">
                <a:solidFill>
                  <a:srgbClr val="808080"/>
                </a:solidFill>
                <a:latin typeface="宋体" panose="02010600030101010101" pitchFamily="2" charset="-122"/>
                <a:ea typeface="黑体" panose="02010600030101010101" pitchFamily="2" charset="-122"/>
                <a:sym typeface="Arial" panose="020B0604020202020204" pitchFamily="34" charset="0"/>
              </a:rPr>
              <a:t>报此病例。</a:t>
            </a:r>
            <a:r>
              <a:rPr lang="zh-CN" altLang="en-US" sz="2800" b="1"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 </a:t>
            </a:r>
            <a:endParaRPr lang="en-US" altLang="en-US" dirty="0"/>
          </a:p>
          <a:p>
            <a:pPr marL="0" lvl="0" indent="0" algn="l" eaLnBrk="1" fontAlgn="base" latinLnBrk="0" hangingPunct="1">
              <a:lnSpc>
                <a:spcPct val="100000"/>
              </a:lnSpc>
              <a:spcBef>
                <a:spcPct val="20000"/>
              </a:spcBef>
              <a:spcAft>
                <a:spcPct val="0"/>
              </a:spcAft>
              <a:buNone/>
            </a:pPr>
            <a:endParaRPr lang="zh-CN" altLang="en-US" sz="2800" u="none" baseline="0" dirty="0">
              <a:solidFill>
                <a:srgbClr val="808080"/>
              </a:solidFill>
              <a:latin typeface="Arial" panose="020B0604020202020204" pitchFamily="34" charset="0"/>
              <a:ea typeface="黑体" panose="02010600030101010101" pitchFamily="2" charset="-122"/>
              <a:sym typeface="Arial" panose="020B0604020202020204" pitchFamily="34" charset="0"/>
            </a:endParaRPr>
          </a:p>
        </p:txBody>
      </p:sp>
    </p:spTree>
  </p:cSld>
  <p:clrMapOvr>
    <a:masterClrMapping/>
  </p:clrMapOvr>
  <p:transition>
    <p:blinds/>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97" name="内容占位符 1049196"/>
          <p:cNvSpPr>
            <a:spLocks noGrp="1"/>
          </p:cNvSpPr>
          <p:nvPr>
            <p:ph idx="4294967295"/>
          </p:nvPr>
        </p:nvSpPr>
        <p:spPr>
          <a:xfrm>
            <a:off x="603250" y="981075"/>
            <a:ext cx="8540750" cy="3886200"/>
          </a:xfrm>
          <a:prstGeom prst="rect">
            <a:avLst/>
          </a:prstGeom>
          <a:noFill/>
          <a:ln w="9525">
            <a:noFill/>
          </a:ln>
        </p:spPr>
        <p:txBody>
          <a:bodyPr vert="horz" lIns="91440" tIns="45720" rIns="91440" bIns="45720" anchor="t"/>
          <a:lstStyle>
            <a:lvl1pPr marL="0" lvl="0" indent="0" algn="l" defTabSz="914400" eaLnBrk="1" fontAlgn="base" latinLnBrk="0" hangingPunct="1">
              <a:lnSpc>
                <a:spcPct val="100000"/>
              </a:lnSpc>
              <a:spcBef>
                <a:spcPct val="20000"/>
              </a:spcBef>
              <a:spcAft>
                <a:spcPct val="0"/>
              </a:spcAft>
              <a:buNone/>
              <a:defRPr sz="24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1pPr>
            <a:lvl2pPr marL="457200" lvl="1" indent="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2pPr>
            <a:lvl3pPr marL="1143000" lvl="2"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3pPr>
            <a:lvl4pPr marL="1600200" lvl="3"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4pPr>
            <a:lvl5pPr marL="2057400" lvl="4"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5pPr>
          </a:lstStyle>
          <a:p>
            <a:pPr marL="0" lvl="0" indent="0" algn="l" eaLnBrk="1" fontAlgn="base" latinLnBrk="0" hangingPunct="1">
              <a:lnSpc>
                <a:spcPct val="100000"/>
              </a:lnSpc>
              <a:spcBef>
                <a:spcPct val="20000"/>
              </a:spcBef>
              <a:spcAft>
                <a:spcPct val="0"/>
              </a:spcAft>
              <a:buNone/>
            </a:pPr>
            <a:r>
              <a:rPr lang="zh-CN" altLang="en-US" sz="3300"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“报告病种”与“病例分类”间的逻辑校验：</a:t>
            </a:r>
            <a:endParaRPr lang="en-US" altLang="en-US" dirty="0"/>
          </a:p>
        </p:txBody>
      </p:sp>
      <p:pic>
        <p:nvPicPr>
          <p:cNvPr id="2097204" name="图片 2097203" descr="0GC$S[{1MEJD%1YT)W%V%]H"/>
          <p:cNvPicPr>
            <a:picLocks noChangeAspect="1"/>
          </p:cNvPicPr>
          <p:nvPr/>
        </p:nvPicPr>
        <p:blipFill>
          <a:blip r:embed="rId3"/>
          <a:srcRect/>
          <a:stretch>
            <a:fillRect/>
          </a:stretch>
        </p:blipFill>
        <p:spPr>
          <a:xfrm>
            <a:off x="1571604" y="1928802"/>
            <a:ext cx="6191250" cy="1971675"/>
          </a:xfrm>
          <a:prstGeom prst="rect">
            <a:avLst/>
          </a:prstGeom>
          <a:noFill/>
          <a:ln w="9525">
            <a:noFill/>
          </a:ln>
        </p:spPr>
      </p:pic>
      <p:pic>
        <p:nvPicPr>
          <p:cNvPr id="2097206" name="图片 2097205" descr="7`SRMOW4[$45D9HGP(C}4[V"/>
          <p:cNvPicPr>
            <a:picLocks noChangeAspect="1"/>
          </p:cNvPicPr>
          <p:nvPr/>
        </p:nvPicPr>
        <p:blipFill>
          <a:blip r:embed="rId4"/>
          <a:srcRect/>
          <a:stretch>
            <a:fillRect/>
          </a:stretch>
        </p:blipFill>
        <p:spPr>
          <a:xfrm>
            <a:off x="500034" y="4357694"/>
            <a:ext cx="3816350" cy="1179513"/>
          </a:xfrm>
          <a:prstGeom prst="rect">
            <a:avLst/>
          </a:prstGeom>
          <a:noFill/>
          <a:ln w="9525">
            <a:noFill/>
          </a:ln>
        </p:spPr>
      </p:pic>
      <p:pic>
        <p:nvPicPr>
          <p:cNvPr id="2097208" name="图片 2097207" descr="R7R0X4R2XF}`[P}$_E[JS[Q"/>
          <p:cNvPicPr>
            <a:picLocks noChangeAspect="1"/>
          </p:cNvPicPr>
          <p:nvPr/>
        </p:nvPicPr>
        <p:blipFill>
          <a:blip r:embed="rId5"/>
          <a:srcRect/>
          <a:stretch>
            <a:fillRect/>
          </a:stretch>
        </p:blipFill>
        <p:spPr>
          <a:xfrm>
            <a:off x="4786314" y="4357694"/>
            <a:ext cx="3816350" cy="1157288"/>
          </a:xfrm>
          <a:prstGeom prst="rect">
            <a:avLst/>
          </a:prstGeom>
          <a:noFill/>
          <a:ln w="9525">
            <a:noFill/>
          </a:ln>
        </p:spPr>
      </p:pic>
    </p:spTree>
    <p:custDataLst>
      <p:tags r:id="rId1"/>
    </p:custDataLst>
  </p:cSld>
  <p:clrMapOvr>
    <a:masterClrMapping/>
  </p:clrMapOvr>
  <p:transition>
    <p:blinds/>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03" name="标题 1049202"/>
          <p:cNvSpPr>
            <a:spLocks noGrp="1"/>
          </p:cNvSpPr>
          <p:nvPr>
            <p:ph type="title" idx="4294967295"/>
          </p:nvPr>
        </p:nvSpPr>
        <p:spPr>
          <a:xfrm>
            <a:off x="603250" y="285728"/>
            <a:ext cx="7397774" cy="1214446"/>
          </a:xfrm>
        </p:spPr>
        <p:txBody>
          <a:bodyPr lIns="91440" tIns="45720" rIns="91440" bIns="45720" anchor="ctr"/>
          <a:lstStyle/>
          <a:p>
            <a:pPr algn="ctr">
              <a:buNone/>
            </a:pPr>
            <a:r>
              <a:rPr lang="en-US" altLang="zh-CN" baseline="0" dirty="0">
                <a:latin typeface="Arial" panose="020B0604020202020204" pitchFamily="34" charset="0"/>
                <a:ea typeface="黑体" panose="02010600030101010101" pitchFamily="2" charset="-122"/>
                <a:sym typeface="Arial" panose="020B0604020202020204" pitchFamily="34" charset="0"/>
              </a:rPr>
              <a:t>12</a:t>
            </a:r>
            <a:r>
              <a:rPr lang="zh-CN" altLang="en-US" baseline="0" dirty="0">
                <a:latin typeface="Arial" panose="020B0604020202020204" pitchFamily="34" charset="0"/>
                <a:ea typeface="黑体" panose="02010600030101010101" pitchFamily="2" charset="-122"/>
                <a:sym typeface="Arial" panose="020B0604020202020204" pitchFamily="34" charset="0"/>
              </a:rPr>
              <a:t>、病例</a:t>
            </a:r>
            <a:r>
              <a:rPr lang="zh-CN" altLang="en-US" baseline="0" dirty="0" smtClean="0">
                <a:latin typeface="Arial" panose="020B0604020202020204" pitchFamily="34" charset="0"/>
                <a:ea typeface="黑体" panose="02010600030101010101" pitchFamily="2" charset="-122"/>
                <a:sym typeface="Arial" panose="020B0604020202020204" pitchFamily="34" charset="0"/>
              </a:rPr>
              <a:t>分类（</a:t>
            </a:r>
            <a:r>
              <a:rPr lang="en-US" altLang="zh-CN" baseline="0" dirty="0" smtClean="0">
                <a:latin typeface="Arial" panose="020B0604020202020204" pitchFamily="34" charset="0"/>
                <a:ea typeface="黑体" panose="02010600030101010101" pitchFamily="2" charset="-122"/>
                <a:sym typeface="Arial" panose="020B0604020202020204" pitchFamily="34" charset="0"/>
              </a:rPr>
              <a:t>2</a:t>
            </a:r>
            <a:r>
              <a:rPr lang="zh-CN" altLang="en-US" baseline="0" dirty="0" smtClean="0">
                <a:latin typeface="Arial" panose="020B0604020202020204" pitchFamily="34" charset="0"/>
                <a:ea typeface="黑体" panose="02010600030101010101" pitchFamily="2" charset="-122"/>
                <a:sym typeface="Arial" panose="020B0604020202020204" pitchFamily="34" charset="0"/>
              </a:rPr>
              <a:t>）</a:t>
            </a:r>
            <a:endParaRPr lang="en-US" altLang="en-US" dirty="0"/>
          </a:p>
        </p:txBody>
      </p:sp>
      <p:sp>
        <p:nvSpPr>
          <p:cNvPr id="1049205" name="内容占位符 1049204"/>
          <p:cNvSpPr>
            <a:spLocks noGrp="1"/>
          </p:cNvSpPr>
          <p:nvPr>
            <p:ph idx="4294967295"/>
          </p:nvPr>
        </p:nvSpPr>
        <p:spPr>
          <a:xfrm>
            <a:off x="285750" y="1642745"/>
            <a:ext cx="8572500" cy="4874260"/>
          </a:xfrm>
          <a:prstGeom prst="rect">
            <a:avLst/>
          </a:prstGeom>
          <a:noFill/>
          <a:ln w="9525">
            <a:noFill/>
          </a:ln>
        </p:spPr>
        <p:txBody>
          <a:bodyPr vert="horz" lIns="91440" tIns="45720" rIns="91440" bIns="45720" anchor="t">
            <a:normAutofit fontScale="90000"/>
          </a:bodyPr>
          <a:lstStyle>
            <a:lvl1pPr marL="0" lvl="0" indent="0" algn="l" defTabSz="914400" eaLnBrk="1" fontAlgn="base" latinLnBrk="0" hangingPunct="1">
              <a:lnSpc>
                <a:spcPct val="100000"/>
              </a:lnSpc>
              <a:spcBef>
                <a:spcPct val="20000"/>
              </a:spcBef>
              <a:spcAft>
                <a:spcPct val="0"/>
              </a:spcAft>
              <a:buNone/>
              <a:defRPr sz="24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1pPr>
            <a:lvl2pPr marL="457200" lvl="1" indent="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2pPr>
            <a:lvl3pPr marL="1143000" lvl="2"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3pPr>
            <a:lvl4pPr marL="1600200" lvl="3"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4pPr>
            <a:lvl5pPr marL="2057400" lvl="4"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5pPr>
          </a:lstStyle>
          <a:p>
            <a:pPr marL="0" lvl="0" indent="0" algn="l" eaLnBrk="1" fontAlgn="base" latinLnBrk="0" hangingPunct="1">
              <a:lnSpc>
                <a:spcPts val="4550"/>
              </a:lnSpc>
              <a:spcBef>
                <a:spcPct val="0"/>
              </a:spcBef>
              <a:spcAft>
                <a:spcPct val="0"/>
              </a:spcAft>
              <a:buFont typeface="Wingdings" panose="05000000000000000000" pitchFamily="2" charset="2"/>
              <a:buChar char="Ø"/>
            </a:pPr>
            <a:r>
              <a:rPr lang="zh-CN" altLang="en-US"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 </a:t>
            </a:r>
            <a:r>
              <a:rPr lang="zh-CN" altLang="en-US" sz="2800" u="none" baseline="0" dirty="0" smtClean="0">
                <a:solidFill>
                  <a:srgbClr val="FF0000"/>
                </a:solidFill>
                <a:latin typeface="黑体" panose="02010600030101010101" pitchFamily="2" charset="-122"/>
                <a:sym typeface="Arial" panose="020B0604020202020204" pitchFamily="34" charset="0"/>
              </a:rPr>
              <a:t>乙肝</a:t>
            </a:r>
            <a:r>
              <a:rPr lang="zh-CN" altLang="en-US" sz="2800" u="none" baseline="0" dirty="0">
                <a:solidFill>
                  <a:srgbClr val="FF0000"/>
                </a:solidFill>
                <a:latin typeface="黑体" panose="02010600030101010101" pitchFamily="2" charset="-122"/>
                <a:sym typeface="Arial" panose="020B0604020202020204" pitchFamily="34" charset="0"/>
              </a:rPr>
              <a:t>、</a:t>
            </a:r>
            <a:r>
              <a:rPr lang="zh-CN" altLang="en-US" sz="2800" b="1" u="none" baseline="0" dirty="0">
                <a:solidFill>
                  <a:srgbClr val="FF0000"/>
                </a:solidFill>
                <a:latin typeface="黑体" panose="02010600030101010101" pitchFamily="2" charset="-122"/>
                <a:sym typeface="Arial" panose="020B0604020202020204" pitchFamily="34" charset="0"/>
              </a:rPr>
              <a:t>丙肝</a:t>
            </a:r>
            <a:r>
              <a:rPr lang="zh-CN" altLang="en-US" sz="2800" u="none" baseline="0" dirty="0">
                <a:solidFill>
                  <a:srgbClr val="808080"/>
                </a:solidFill>
                <a:latin typeface="黑体" panose="02010600030101010101" pitchFamily="2" charset="-122"/>
                <a:sym typeface="Arial" panose="020B0604020202020204" pitchFamily="34" charset="0"/>
              </a:rPr>
              <a:t>和</a:t>
            </a:r>
            <a:r>
              <a:rPr lang="zh-CN" altLang="en-US" sz="2800" u="none" baseline="0" dirty="0">
                <a:solidFill>
                  <a:srgbClr val="FF0000"/>
                </a:solidFill>
                <a:latin typeface="黑体" panose="02010600030101010101" pitchFamily="2" charset="-122"/>
                <a:sym typeface="Arial" panose="020B0604020202020204" pitchFamily="34" charset="0"/>
              </a:rPr>
              <a:t>血吸虫</a:t>
            </a:r>
            <a:r>
              <a:rPr lang="zh-CN" altLang="en-US" sz="2800" u="none" baseline="0" dirty="0">
                <a:solidFill>
                  <a:srgbClr val="808080"/>
                </a:solidFill>
                <a:latin typeface="黑体" panose="02010600030101010101" pitchFamily="2" charset="-122"/>
                <a:sym typeface="Arial" panose="020B0604020202020204" pitchFamily="34" charset="0"/>
              </a:rPr>
              <a:t>病的“急慢性”与“未分类”</a:t>
            </a:r>
            <a:r>
              <a:rPr lang="zh-CN" altLang="en-US" sz="2800" u="none" baseline="0" dirty="0" smtClean="0">
                <a:solidFill>
                  <a:srgbClr val="808080"/>
                </a:solidFill>
                <a:latin typeface="黑体" panose="02010600030101010101" pitchFamily="2" charset="-122"/>
                <a:sym typeface="Arial" panose="020B0604020202020204" pitchFamily="34" charset="0"/>
              </a:rPr>
              <a:t>必须</a:t>
            </a:r>
            <a:r>
              <a:rPr lang="zh-CN" altLang="en-US" sz="2800" u="none" baseline="0" dirty="0">
                <a:solidFill>
                  <a:srgbClr val="808080"/>
                </a:solidFill>
                <a:latin typeface="黑体" panose="02010600030101010101" pitchFamily="2" charset="-122"/>
                <a:sym typeface="Arial" panose="020B0604020202020204" pitchFamily="34" charset="0"/>
              </a:rPr>
              <a:t>填</a:t>
            </a:r>
            <a:r>
              <a:rPr lang="zh-CN" altLang="en-US" sz="2800" u="none" baseline="0" dirty="0" smtClean="0">
                <a:solidFill>
                  <a:srgbClr val="808080"/>
                </a:solidFill>
                <a:latin typeface="黑体" panose="02010600030101010101" pitchFamily="2" charset="-122"/>
                <a:sym typeface="Arial" panose="020B0604020202020204" pitchFamily="34" charset="0"/>
              </a:rPr>
              <a:t>。</a:t>
            </a:r>
            <a:endParaRPr lang="en-US" altLang="zh-CN" sz="2800" u="none" baseline="0" dirty="0" smtClean="0">
              <a:solidFill>
                <a:srgbClr val="808080"/>
              </a:solidFill>
              <a:latin typeface="黑体" panose="02010600030101010101" pitchFamily="2" charset="-122"/>
              <a:sym typeface="Arial" panose="020B0604020202020204" pitchFamily="34" charset="0"/>
            </a:endParaRPr>
          </a:p>
          <a:p>
            <a:pPr marL="0" lvl="0" indent="0" algn="l" eaLnBrk="1" fontAlgn="base" latinLnBrk="0" hangingPunct="1">
              <a:lnSpc>
                <a:spcPts val="4550"/>
              </a:lnSpc>
              <a:spcBef>
                <a:spcPct val="0"/>
              </a:spcBef>
              <a:spcAft>
                <a:spcPct val="0"/>
              </a:spcAft>
              <a:buFont typeface="Wingdings" panose="05000000000000000000" pitchFamily="2" charset="2"/>
              <a:buChar char="Ø"/>
            </a:pPr>
            <a:endParaRPr lang="en-US" altLang="zh-CN" sz="2800" u="none" baseline="0" dirty="0" smtClean="0">
              <a:solidFill>
                <a:srgbClr val="808080"/>
              </a:solidFill>
              <a:latin typeface="黑体" panose="02010600030101010101" pitchFamily="2" charset="-122"/>
              <a:sym typeface="Arial" panose="020B0604020202020204" pitchFamily="34" charset="0"/>
            </a:endParaRPr>
          </a:p>
          <a:p>
            <a:pPr marL="0" lvl="0" indent="0" algn="l" eaLnBrk="1" fontAlgn="base" latinLnBrk="0" hangingPunct="1">
              <a:lnSpc>
                <a:spcPts val="4550"/>
              </a:lnSpc>
              <a:spcBef>
                <a:spcPct val="0"/>
              </a:spcBef>
              <a:spcAft>
                <a:spcPct val="0"/>
              </a:spcAft>
              <a:buFont typeface="Wingdings" panose="05000000000000000000" pitchFamily="2" charset="2"/>
              <a:buChar char="Ø"/>
            </a:pPr>
            <a:r>
              <a:rPr lang="zh-CN" altLang="en-US" sz="2800" u="none" baseline="0" dirty="0" smtClean="0">
                <a:solidFill>
                  <a:srgbClr val="808080"/>
                </a:solidFill>
                <a:latin typeface="黑体" panose="02010600030101010101" pitchFamily="2" charset="-122"/>
                <a:sym typeface="Arial" panose="020B0604020202020204" pitchFamily="34" charset="0"/>
              </a:rPr>
              <a:t>其中</a:t>
            </a:r>
            <a:r>
              <a:rPr lang="zh-CN" altLang="en-US" sz="2800" u="none" baseline="0" dirty="0">
                <a:solidFill>
                  <a:srgbClr val="808080"/>
                </a:solidFill>
                <a:latin typeface="黑体" panose="02010600030101010101" pitchFamily="2" charset="-122"/>
                <a:sym typeface="Arial" panose="020B0604020202020204" pitchFamily="34" charset="0"/>
              </a:rPr>
              <a:t>乙肝报</a:t>
            </a:r>
            <a:r>
              <a:rPr lang="zh-CN" altLang="en-US" sz="2800" u="none" baseline="0" dirty="0">
                <a:solidFill>
                  <a:srgbClr val="FF0000"/>
                </a:solidFill>
                <a:latin typeface="黑体" panose="02010600030101010101" pitchFamily="2" charset="-122"/>
                <a:sym typeface="Arial" panose="020B0604020202020204" pitchFamily="34" charset="0"/>
              </a:rPr>
              <a:t>确诊</a:t>
            </a:r>
            <a:r>
              <a:rPr lang="zh-CN" altLang="en-US" sz="2800" u="none" baseline="0" dirty="0" smtClean="0">
                <a:solidFill>
                  <a:srgbClr val="FF0000"/>
                </a:solidFill>
                <a:latin typeface="黑体" panose="02010600030101010101" pitchFamily="2" charset="-122"/>
                <a:sym typeface="Arial" panose="020B0604020202020204" pitchFamily="34" charset="0"/>
              </a:rPr>
              <a:t>病例</a:t>
            </a:r>
            <a:r>
              <a:rPr lang="zh-CN" altLang="en-US" sz="2800" dirty="0" smtClean="0">
                <a:latin typeface="黑体" panose="02010600030101010101" pitchFamily="2" charset="-122"/>
              </a:rPr>
              <a:t>。</a:t>
            </a:r>
            <a:endParaRPr lang="en-US" altLang="zh-CN" sz="2800" dirty="0" smtClean="0">
              <a:latin typeface="黑体" panose="02010600030101010101" pitchFamily="2" charset="-122"/>
            </a:endParaRPr>
          </a:p>
          <a:p>
            <a:pPr marL="0" lvl="0" indent="0" algn="l" eaLnBrk="1" fontAlgn="base" latinLnBrk="0" hangingPunct="1">
              <a:lnSpc>
                <a:spcPts val="4550"/>
              </a:lnSpc>
              <a:spcBef>
                <a:spcPct val="0"/>
              </a:spcBef>
              <a:spcAft>
                <a:spcPct val="0"/>
              </a:spcAft>
              <a:buFont typeface="Wingdings" panose="05000000000000000000" pitchFamily="2" charset="2"/>
              <a:buChar char="Ø"/>
            </a:pPr>
            <a:endParaRPr lang="en-US" altLang="zh-CN" sz="2800" u="none" baseline="0" dirty="0" smtClean="0">
              <a:solidFill>
                <a:srgbClr val="808080"/>
              </a:solidFill>
              <a:latin typeface="黑体" panose="02010600030101010101" pitchFamily="2" charset="-122"/>
              <a:sym typeface="Arial" panose="020B0604020202020204" pitchFamily="34" charset="0"/>
            </a:endParaRPr>
          </a:p>
          <a:p>
            <a:pPr lvl="0">
              <a:lnSpc>
                <a:spcPts val="4550"/>
              </a:lnSpc>
              <a:spcBef>
                <a:spcPct val="0"/>
              </a:spcBef>
              <a:buFont typeface="Wingdings" panose="05000000000000000000" pitchFamily="2" charset="2"/>
              <a:buChar char="Ø"/>
            </a:pPr>
            <a:r>
              <a:rPr lang="zh-CN" altLang="en-US" sz="2800" u="none" baseline="0" dirty="0" smtClean="0">
                <a:solidFill>
                  <a:srgbClr val="FF0000"/>
                </a:solidFill>
                <a:latin typeface="黑体" panose="02010600030101010101" pitchFamily="2" charset="-122"/>
                <a:sym typeface="Arial" panose="020B0604020202020204" pitchFamily="34" charset="0"/>
              </a:rPr>
              <a:t>丙肝</a:t>
            </a:r>
            <a:r>
              <a:rPr lang="zh-CN" altLang="en-US" sz="2800" dirty="0" smtClean="0">
                <a:solidFill>
                  <a:schemeClr val="tx1"/>
                </a:solidFill>
                <a:latin typeface="黑体" panose="02010600030101010101" pitchFamily="2" charset="-122"/>
              </a:rPr>
              <a:t>仅有</a:t>
            </a:r>
            <a:r>
              <a:rPr lang="zh-CN" altLang="en-US" sz="2800" dirty="0" smtClean="0">
                <a:solidFill>
                  <a:srgbClr val="FF0000"/>
                </a:solidFill>
                <a:latin typeface="黑体" panose="02010600030101010101" pitchFamily="2" charset="-122"/>
              </a:rPr>
              <a:t>抗体阳性</a:t>
            </a:r>
            <a:r>
              <a:rPr lang="zh-CN" altLang="en-US" sz="2800" u="none" baseline="0" dirty="0" smtClean="0">
                <a:solidFill>
                  <a:srgbClr val="808080"/>
                </a:solidFill>
                <a:latin typeface="黑体" panose="02010600030101010101" pitchFamily="2" charset="-122"/>
                <a:sym typeface="Arial" panose="020B0604020202020204" pitchFamily="34" charset="0"/>
              </a:rPr>
              <a:t>报</a:t>
            </a:r>
            <a:r>
              <a:rPr lang="zh-CN" altLang="en-US" sz="2800" u="none" baseline="0" dirty="0">
                <a:solidFill>
                  <a:srgbClr val="FF0000"/>
                </a:solidFill>
                <a:latin typeface="黑体" panose="02010600030101010101" pitchFamily="2" charset="-122"/>
                <a:sym typeface="Arial" panose="020B0604020202020204" pitchFamily="34" charset="0"/>
              </a:rPr>
              <a:t>临床诊断</a:t>
            </a:r>
            <a:r>
              <a:rPr lang="en-US" altLang="zh-CN" sz="2800" u="none" baseline="0" dirty="0" err="1">
                <a:solidFill>
                  <a:srgbClr val="808080"/>
                </a:solidFill>
                <a:latin typeface="黑体" panose="02010600030101010101" pitchFamily="2" charset="-122"/>
                <a:sym typeface="Arial" panose="020B0604020202020204" pitchFamily="34" charset="0"/>
              </a:rPr>
              <a:t>病例</a:t>
            </a:r>
            <a:r>
              <a:rPr lang="en-US" altLang="zh-CN" sz="2800" u="none" baseline="0" dirty="0" smtClean="0">
                <a:solidFill>
                  <a:srgbClr val="808080"/>
                </a:solidFill>
                <a:latin typeface="黑体" panose="02010600030101010101" pitchFamily="2" charset="-122"/>
                <a:sym typeface="Arial" panose="020B0604020202020204" pitchFamily="34" charset="0"/>
              </a:rPr>
              <a:t>，</a:t>
            </a:r>
            <a:r>
              <a:rPr lang="zh-CN" altLang="en-US" sz="2800" dirty="0" smtClean="0">
                <a:latin typeface="黑体" panose="02010600030101010101" pitchFamily="2" charset="-122"/>
              </a:rPr>
              <a:t>分类一般填写</a:t>
            </a:r>
            <a:r>
              <a:rPr lang="zh-CN" altLang="en-US" sz="2800" dirty="0" smtClean="0">
                <a:solidFill>
                  <a:srgbClr val="FF0000"/>
                </a:solidFill>
                <a:latin typeface="黑体" panose="02010600030101010101" pitchFamily="2" charset="-122"/>
              </a:rPr>
              <a:t>“未分型”。</a:t>
            </a:r>
            <a:r>
              <a:rPr lang="zh-CN" altLang="en-US" sz="2800" dirty="0" smtClean="0">
                <a:solidFill>
                  <a:schemeClr val="tx1"/>
                </a:solidFill>
                <a:latin typeface="黑体" panose="02010600030101010101" pitchFamily="2" charset="-122"/>
              </a:rPr>
              <a:t>（如有</a:t>
            </a:r>
            <a:r>
              <a:rPr lang="en-US" altLang="zh-CN" sz="2800" dirty="0" smtClean="0">
                <a:solidFill>
                  <a:schemeClr val="tx1"/>
                </a:solidFill>
                <a:latin typeface="黑体" panose="02010600030101010101" pitchFamily="2" charset="-122"/>
              </a:rPr>
              <a:t>RNA</a:t>
            </a:r>
            <a:r>
              <a:rPr lang="zh-CN" altLang="en-US" sz="2800" dirty="0" smtClean="0">
                <a:solidFill>
                  <a:schemeClr val="tx1"/>
                </a:solidFill>
                <a:latin typeface="黑体" panose="02010600030101010101" pitchFamily="2" charset="-122"/>
              </a:rPr>
              <a:t>检测阳性结果，则报确诊病例，并区分急慢性。）</a:t>
            </a:r>
            <a:endParaRPr lang="en-US" altLang="en-US" sz="2800" dirty="0">
              <a:solidFill>
                <a:schemeClr val="tx1"/>
              </a:solidFill>
              <a:latin typeface="黑体" panose="02010600030101010101" pitchFamily="2" charset="-122"/>
            </a:endParaRPr>
          </a:p>
          <a:p>
            <a:pPr marL="0" lvl="0" indent="0" algn="l" eaLnBrk="1" fontAlgn="base" latinLnBrk="0" hangingPunct="1">
              <a:lnSpc>
                <a:spcPts val="4550"/>
              </a:lnSpc>
              <a:spcBef>
                <a:spcPct val="0"/>
              </a:spcBef>
              <a:spcAft>
                <a:spcPct val="0"/>
              </a:spcAft>
              <a:buNone/>
            </a:pPr>
            <a:endParaRPr lang="zh-CN" altLang="en-US" u="none" baseline="0" dirty="0">
              <a:solidFill>
                <a:srgbClr val="808080"/>
              </a:solidFill>
              <a:latin typeface="Arial" panose="020B0604020202020204" pitchFamily="34" charset="0"/>
              <a:ea typeface="黑体" panose="02010600030101010101" pitchFamily="2" charset="-122"/>
              <a:sym typeface="Arial" panose="020B0604020202020204" pitchFamily="34" charset="0"/>
            </a:endParaRPr>
          </a:p>
        </p:txBody>
      </p:sp>
    </p:spTree>
    <p:custDataLst>
      <p:tags r:id="rId1"/>
    </p:custDataLst>
  </p:cSld>
  <p:clrMapOvr>
    <a:masterClrMapping/>
  </p:clrMapOvr>
  <p:transition>
    <p:blinds/>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09" name="标题 1049208"/>
          <p:cNvSpPr>
            <a:spLocks noGrp="1"/>
          </p:cNvSpPr>
          <p:nvPr>
            <p:ph type="title" idx="4294967295"/>
          </p:nvPr>
        </p:nvSpPr>
        <p:spPr>
          <a:xfrm>
            <a:off x="0" y="422275"/>
            <a:ext cx="6070600" cy="790575"/>
          </a:xfrm>
        </p:spPr>
        <p:txBody>
          <a:bodyPr lIns="91440" tIns="45720" rIns="91440" bIns="45720" anchor="ctr"/>
          <a:lstStyle/>
          <a:p>
            <a:pPr>
              <a:buNone/>
            </a:pPr>
            <a:r>
              <a:rPr lang="en-US" altLang="zh-CN" baseline="0" dirty="0">
                <a:latin typeface="Arial" panose="020B0604020202020204" pitchFamily="34" charset="0"/>
                <a:ea typeface="黑体" panose="02010600030101010101" pitchFamily="2" charset="-122"/>
                <a:sym typeface="Arial" panose="020B0604020202020204" pitchFamily="34" charset="0"/>
              </a:rPr>
              <a:t>13</a:t>
            </a:r>
            <a:r>
              <a:rPr lang="zh-CN" altLang="en-US" baseline="0" dirty="0">
                <a:latin typeface="Arial" panose="020B0604020202020204" pitchFamily="34" charset="0"/>
                <a:ea typeface="黑体" panose="02010600030101010101" pitchFamily="2" charset="-122"/>
                <a:sym typeface="Arial" panose="020B0604020202020204" pitchFamily="34" charset="0"/>
              </a:rPr>
              <a:t>、发病日期</a:t>
            </a:r>
            <a:endParaRPr lang="en-US" altLang="en-US" dirty="0"/>
          </a:p>
        </p:txBody>
      </p:sp>
      <p:sp>
        <p:nvSpPr>
          <p:cNvPr id="1049211" name="内容占位符 1049210"/>
          <p:cNvSpPr>
            <a:spLocks noGrp="1"/>
          </p:cNvSpPr>
          <p:nvPr>
            <p:ph idx="4294967295"/>
          </p:nvPr>
        </p:nvSpPr>
        <p:spPr>
          <a:xfrm>
            <a:off x="467544" y="1700808"/>
            <a:ext cx="7886700" cy="4430713"/>
          </a:xfrm>
          <a:prstGeom prst="rect">
            <a:avLst/>
          </a:prstGeom>
          <a:noFill/>
          <a:ln w="9525">
            <a:noFill/>
          </a:ln>
        </p:spPr>
        <p:txBody>
          <a:bodyPr vert="horz" lIns="91440" tIns="45720" rIns="91440" bIns="45720" anchor="t"/>
          <a:lstStyle>
            <a:lvl1pPr marL="0" lvl="0" indent="0" algn="l" defTabSz="914400" eaLnBrk="1" fontAlgn="base" latinLnBrk="0" hangingPunct="1">
              <a:lnSpc>
                <a:spcPct val="100000"/>
              </a:lnSpc>
              <a:spcBef>
                <a:spcPct val="20000"/>
              </a:spcBef>
              <a:spcAft>
                <a:spcPct val="0"/>
              </a:spcAft>
              <a:buNone/>
              <a:defRPr sz="24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1pPr>
            <a:lvl2pPr marL="457200" lvl="1" indent="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2pPr>
            <a:lvl3pPr marL="1143000" lvl="2"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3pPr>
            <a:lvl4pPr marL="1600200" lvl="3"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4pPr>
            <a:lvl5pPr marL="2057400" lvl="4"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5pPr>
          </a:lstStyle>
          <a:p>
            <a:pPr marL="0" lvl="0" indent="0" algn="l" eaLnBrk="1" fontAlgn="base" latinLnBrk="0" hangingPunct="1">
              <a:lnSpc>
                <a:spcPts val="4550"/>
              </a:lnSpc>
              <a:spcBef>
                <a:spcPct val="0"/>
              </a:spcBef>
              <a:spcAft>
                <a:spcPct val="0"/>
              </a:spcAft>
              <a:buNone/>
            </a:pPr>
            <a:r>
              <a:rPr lang="zh-CN" altLang="en-US"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          </a:t>
            </a:r>
            <a:r>
              <a:rPr lang="zh-CN" altLang="en-US" u="none" baseline="0" dirty="0">
                <a:solidFill>
                  <a:srgbClr val="FF0000"/>
                </a:solidFill>
                <a:latin typeface="Arial" panose="020B0604020202020204" pitchFamily="34" charset="0"/>
                <a:ea typeface="黑体" panose="02010600030101010101" pitchFamily="2" charset="-122"/>
                <a:sym typeface="Arial" panose="020B0604020202020204" pitchFamily="34" charset="0"/>
              </a:rPr>
              <a:t> </a:t>
            </a:r>
            <a:r>
              <a:rPr lang="zh-CN" altLang="en-US" sz="2800" u="none" baseline="0" dirty="0">
                <a:solidFill>
                  <a:srgbClr val="FF0000"/>
                </a:solidFill>
                <a:latin typeface="Arial" panose="020B0604020202020204" pitchFamily="34" charset="0"/>
                <a:ea typeface="黑体" panose="02010600030101010101" pitchFamily="2" charset="-122"/>
                <a:sym typeface="Arial" panose="020B0604020202020204" pitchFamily="34" charset="0"/>
              </a:rPr>
              <a:t>要求：</a:t>
            </a:r>
            <a:r>
              <a:rPr lang="zh-CN" altLang="en-US" sz="2800"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填写病人在本次就诊疾病</a:t>
            </a:r>
            <a:r>
              <a:rPr lang="zh-CN" altLang="en-US" sz="2800" u="none" baseline="0" dirty="0">
                <a:solidFill>
                  <a:srgbClr val="FF0000"/>
                </a:solidFill>
                <a:latin typeface="Arial" panose="020B0604020202020204" pitchFamily="34" charset="0"/>
                <a:ea typeface="黑体" panose="02010600030101010101" pitchFamily="2" charset="-122"/>
                <a:sym typeface="Arial" panose="020B0604020202020204" pitchFamily="34" charset="0"/>
              </a:rPr>
              <a:t>开始</a:t>
            </a:r>
            <a:r>
              <a:rPr lang="zh-CN" altLang="en-US" sz="2800"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出现症</a:t>
            </a:r>
            <a:endParaRPr lang="en-US" altLang="en-US" dirty="0"/>
          </a:p>
          <a:p>
            <a:pPr marL="0" lvl="0" indent="0" algn="l" eaLnBrk="1" fontAlgn="base" latinLnBrk="0" hangingPunct="1">
              <a:lnSpc>
                <a:spcPts val="4550"/>
              </a:lnSpc>
              <a:spcBef>
                <a:spcPct val="0"/>
              </a:spcBef>
              <a:spcAft>
                <a:spcPct val="0"/>
              </a:spcAft>
              <a:buNone/>
            </a:pPr>
            <a:endParaRPr lang="zh-CN" altLang="en-US" sz="2800" u="none" baseline="0" dirty="0">
              <a:solidFill>
                <a:srgbClr val="808080"/>
              </a:solidFill>
              <a:latin typeface="Arial" panose="020B0604020202020204" pitchFamily="34" charset="0"/>
              <a:ea typeface="黑体" panose="02010600030101010101" pitchFamily="2" charset="-122"/>
              <a:sym typeface="Arial" panose="020B0604020202020204" pitchFamily="34" charset="0"/>
            </a:endParaRPr>
          </a:p>
          <a:p>
            <a:pPr marL="0" lvl="0" indent="0" algn="l" eaLnBrk="1" fontAlgn="base" latinLnBrk="0" hangingPunct="1">
              <a:lnSpc>
                <a:spcPts val="4550"/>
              </a:lnSpc>
              <a:spcBef>
                <a:spcPct val="0"/>
              </a:spcBef>
              <a:spcAft>
                <a:spcPct val="0"/>
              </a:spcAft>
              <a:buNone/>
            </a:pPr>
            <a:r>
              <a:rPr lang="zh-CN" altLang="en-US" sz="2800"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状的日期；不明确时，填</a:t>
            </a:r>
            <a:r>
              <a:rPr lang="zh-CN" altLang="en-US" sz="2800" u="none" baseline="0" dirty="0">
                <a:solidFill>
                  <a:srgbClr val="FF0000"/>
                </a:solidFill>
                <a:latin typeface="Arial" panose="020B0604020202020204" pitchFamily="34" charset="0"/>
                <a:ea typeface="黑体" panose="02010600030101010101" pitchFamily="2" charset="-122"/>
                <a:sym typeface="Arial" panose="020B0604020202020204" pitchFamily="34" charset="0"/>
              </a:rPr>
              <a:t>就诊日期</a:t>
            </a:r>
            <a:r>
              <a:rPr lang="zh-CN" altLang="en-US" sz="2800"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。病原携带者</a:t>
            </a:r>
            <a:endParaRPr lang="en-US" altLang="en-US" dirty="0"/>
          </a:p>
          <a:p>
            <a:pPr marL="0" lvl="0" indent="0" algn="l" eaLnBrk="1" fontAlgn="base" latinLnBrk="0" hangingPunct="1">
              <a:lnSpc>
                <a:spcPts val="4550"/>
              </a:lnSpc>
              <a:spcBef>
                <a:spcPct val="0"/>
              </a:spcBef>
              <a:spcAft>
                <a:spcPct val="0"/>
              </a:spcAft>
              <a:buNone/>
            </a:pPr>
            <a:endParaRPr lang="zh-CN" altLang="en-US" sz="2800" u="none" baseline="0" dirty="0">
              <a:solidFill>
                <a:srgbClr val="808080"/>
              </a:solidFill>
              <a:latin typeface="Arial" panose="020B0604020202020204" pitchFamily="34" charset="0"/>
              <a:ea typeface="黑体" panose="02010600030101010101" pitchFamily="2" charset="-122"/>
              <a:sym typeface="Arial" panose="020B0604020202020204" pitchFamily="34" charset="0"/>
            </a:endParaRPr>
          </a:p>
          <a:p>
            <a:pPr marL="0" lvl="0" indent="0" algn="l" eaLnBrk="1" fontAlgn="base" latinLnBrk="0" hangingPunct="1">
              <a:lnSpc>
                <a:spcPts val="4550"/>
              </a:lnSpc>
              <a:spcBef>
                <a:spcPct val="0"/>
              </a:spcBef>
              <a:spcAft>
                <a:spcPct val="0"/>
              </a:spcAft>
              <a:buNone/>
            </a:pPr>
            <a:r>
              <a:rPr lang="zh-CN" altLang="en-US" sz="2800"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填写初次检出日期或就诊日期。</a:t>
            </a:r>
            <a:endParaRPr lang="en-US" altLang="en-US" dirty="0"/>
          </a:p>
          <a:p>
            <a:pPr marL="0" lvl="0" indent="0" algn="l" eaLnBrk="1" fontAlgn="base" latinLnBrk="0" hangingPunct="1">
              <a:lnSpc>
                <a:spcPct val="100000"/>
              </a:lnSpc>
              <a:spcBef>
                <a:spcPct val="20000"/>
              </a:spcBef>
              <a:spcAft>
                <a:spcPct val="0"/>
              </a:spcAft>
              <a:buNone/>
            </a:pPr>
            <a:endParaRPr lang="zh-CN" altLang="en-US" sz="2800" u="none" baseline="0" dirty="0">
              <a:solidFill>
                <a:srgbClr val="808080"/>
              </a:solidFill>
              <a:latin typeface="Arial" panose="020B0604020202020204" pitchFamily="34" charset="0"/>
              <a:ea typeface="黑体" panose="02010600030101010101" pitchFamily="2" charset="-122"/>
              <a:sym typeface="Arial" panose="020B0604020202020204" pitchFamily="34" charset="0"/>
            </a:endParaRPr>
          </a:p>
        </p:txBody>
      </p:sp>
    </p:spTree>
    <p:custDataLst>
      <p:tags r:id="rId1"/>
    </p:custDataLst>
  </p:cSld>
  <p:clrMapOvr>
    <a:masterClrMapping/>
  </p:clrMapOvr>
  <p:transition>
    <p:blinds/>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15" name="标题 1049214"/>
          <p:cNvSpPr>
            <a:spLocks noGrp="1"/>
          </p:cNvSpPr>
          <p:nvPr>
            <p:ph type="title" idx="4294967295"/>
          </p:nvPr>
        </p:nvSpPr>
        <p:spPr>
          <a:xfrm>
            <a:off x="0" y="260350"/>
            <a:ext cx="8540750" cy="1143000"/>
          </a:xfrm>
        </p:spPr>
        <p:txBody>
          <a:bodyPr lIns="91440" tIns="45720" rIns="91440" bIns="45720" anchor="ctr"/>
          <a:lstStyle/>
          <a:p>
            <a:pPr algn="ctr">
              <a:buNone/>
            </a:pPr>
            <a:r>
              <a:rPr lang="en-US" altLang="zh-CN" baseline="0" dirty="0">
                <a:latin typeface="Arial" panose="020B0604020202020204" pitchFamily="34" charset="0"/>
                <a:ea typeface="黑体" panose="02010600030101010101" pitchFamily="2" charset="-122"/>
                <a:sym typeface="Arial" panose="020B0604020202020204" pitchFamily="34" charset="0"/>
              </a:rPr>
              <a:t>     14</a:t>
            </a:r>
            <a:r>
              <a:rPr lang="zh-CN" altLang="en-US" baseline="0" dirty="0">
                <a:latin typeface="Arial" panose="020B0604020202020204" pitchFamily="34" charset="0"/>
                <a:ea typeface="黑体" panose="02010600030101010101" pitchFamily="2" charset="-122"/>
                <a:sym typeface="Arial" panose="020B0604020202020204" pitchFamily="34" charset="0"/>
              </a:rPr>
              <a:t>、诊断日期</a:t>
            </a:r>
            <a:endParaRPr lang="en-US" altLang="en-US" dirty="0"/>
          </a:p>
        </p:txBody>
      </p:sp>
      <p:sp>
        <p:nvSpPr>
          <p:cNvPr id="1049217" name="内容占位符 1049216"/>
          <p:cNvSpPr>
            <a:spLocks noGrp="1"/>
          </p:cNvSpPr>
          <p:nvPr>
            <p:ph idx="4294967295"/>
          </p:nvPr>
        </p:nvSpPr>
        <p:spPr>
          <a:xfrm>
            <a:off x="603250" y="1484313"/>
            <a:ext cx="7969278" cy="3886200"/>
          </a:xfrm>
          <a:prstGeom prst="rect">
            <a:avLst/>
          </a:prstGeom>
          <a:noFill/>
          <a:ln w="9525">
            <a:noFill/>
          </a:ln>
        </p:spPr>
        <p:txBody>
          <a:bodyPr vert="horz" lIns="91440" tIns="45720" rIns="91440" bIns="45720" anchor="t">
            <a:normAutofit/>
          </a:bodyPr>
          <a:lstStyle>
            <a:lvl1pPr marL="0" lvl="0" indent="0" algn="l" defTabSz="914400" eaLnBrk="1" fontAlgn="base" latinLnBrk="0" hangingPunct="1">
              <a:lnSpc>
                <a:spcPct val="100000"/>
              </a:lnSpc>
              <a:spcBef>
                <a:spcPct val="20000"/>
              </a:spcBef>
              <a:spcAft>
                <a:spcPct val="0"/>
              </a:spcAft>
              <a:buNone/>
              <a:defRPr sz="24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1pPr>
            <a:lvl2pPr marL="457200" lvl="1" indent="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2pPr>
            <a:lvl3pPr marL="1143000" lvl="2"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3pPr>
            <a:lvl4pPr marL="1600200" lvl="3"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4pPr>
            <a:lvl5pPr marL="2057400" lvl="4"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5pPr>
          </a:lstStyle>
          <a:p>
            <a:pPr marL="0" lvl="0" indent="0" algn="l" eaLnBrk="1" fontAlgn="base" latinLnBrk="0" hangingPunct="1">
              <a:lnSpc>
                <a:spcPct val="100000"/>
              </a:lnSpc>
              <a:spcBef>
                <a:spcPct val="20000"/>
              </a:spcBef>
              <a:spcAft>
                <a:spcPct val="0"/>
              </a:spcAft>
              <a:buFont typeface="Wingdings" panose="05000000000000000000" pitchFamily="2" charset="2"/>
              <a:buChar char="Ø"/>
            </a:pPr>
            <a:r>
              <a:rPr lang="zh-CN" altLang="en-US" sz="2800" u="none" baseline="0" dirty="0" smtClean="0">
                <a:solidFill>
                  <a:srgbClr val="808080"/>
                </a:solidFill>
                <a:latin typeface="Arial" panose="020B0604020202020204" pitchFamily="34" charset="0"/>
                <a:ea typeface="黑体" panose="02010600030101010101" pitchFamily="2" charset="-122"/>
                <a:sym typeface="Arial" panose="020B0604020202020204" pitchFamily="34" charset="0"/>
              </a:rPr>
              <a:t>初次</a:t>
            </a:r>
            <a:r>
              <a:rPr lang="zh-CN" altLang="en-US" sz="2800"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报告时，填写初诊的时间。</a:t>
            </a:r>
            <a:endParaRPr lang="en-US" altLang="en-US" dirty="0"/>
          </a:p>
          <a:p>
            <a:pPr marL="0" lvl="0" indent="0" algn="l" eaLnBrk="1" fontAlgn="base" latinLnBrk="0" hangingPunct="1">
              <a:lnSpc>
                <a:spcPct val="100000"/>
              </a:lnSpc>
              <a:spcBef>
                <a:spcPct val="20000"/>
              </a:spcBef>
              <a:spcAft>
                <a:spcPct val="0"/>
              </a:spcAft>
              <a:buNone/>
            </a:pPr>
            <a:r>
              <a:rPr lang="zh-CN" altLang="en-US" sz="2800"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    </a:t>
            </a:r>
            <a:endParaRPr lang="en-US" altLang="en-US" dirty="0"/>
          </a:p>
          <a:p>
            <a:pPr marL="0" lvl="0" indent="0" algn="l" eaLnBrk="1" fontAlgn="base" latinLnBrk="0" hangingPunct="1">
              <a:lnSpc>
                <a:spcPct val="100000"/>
              </a:lnSpc>
              <a:spcBef>
                <a:spcPct val="20000"/>
              </a:spcBef>
              <a:spcAft>
                <a:spcPct val="0"/>
              </a:spcAft>
              <a:buFont typeface="Wingdings" panose="05000000000000000000" pitchFamily="2" charset="2"/>
              <a:buChar char="Ø"/>
            </a:pPr>
            <a:r>
              <a:rPr lang="zh-CN" altLang="en-US" sz="2800" u="none" baseline="0" dirty="0" smtClean="0">
                <a:solidFill>
                  <a:srgbClr val="808080"/>
                </a:solidFill>
                <a:latin typeface="Arial" panose="020B0604020202020204" pitchFamily="34" charset="0"/>
                <a:ea typeface="黑体" panose="02010600030101010101" pitchFamily="2" charset="-122"/>
                <a:sym typeface="Arial" panose="020B0604020202020204" pitchFamily="34" charset="0"/>
              </a:rPr>
              <a:t>同</a:t>
            </a:r>
            <a:r>
              <a:rPr lang="zh-CN" altLang="en-US" sz="2800"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一病种由临床诊断订正为实验室确诊，可仍</a:t>
            </a:r>
            <a:r>
              <a:rPr lang="zh-CN" altLang="en-US" sz="2800" u="none" baseline="0" dirty="0" smtClean="0">
                <a:solidFill>
                  <a:srgbClr val="808080"/>
                </a:solidFill>
                <a:latin typeface="Arial" panose="020B0604020202020204" pitchFamily="34" charset="0"/>
                <a:ea typeface="黑体" panose="02010600030101010101" pitchFamily="2" charset="-122"/>
                <a:sym typeface="Arial" panose="020B0604020202020204" pitchFamily="34" charset="0"/>
              </a:rPr>
              <a:t>填写初诊</a:t>
            </a:r>
            <a:r>
              <a:rPr lang="zh-CN" altLang="en-US" sz="2800"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的日期。</a:t>
            </a:r>
            <a:endParaRPr lang="en-US" altLang="en-US" dirty="0"/>
          </a:p>
          <a:p>
            <a:pPr marL="0" lvl="0" indent="0" algn="l" eaLnBrk="1" fontAlgn="base" latinLnBrk="0" hangingPunct="1">
              <a:lnSpc>
                <a:spcPct val="100000"/>
              </a:lnSpc>
              <a:spcBef>
                <a:spcPct val="20000"/>
              </a:spcBef>
              <a:spcAft>
                <a:spcPct val="0"/>
              </a:spcAft>
              <a:buNone/>
            </a:pPr>
            <a:endParaRPr lang="zh-CN" altLang="en-US" sz="2800" u="none" baseline="0" dirty="0">
              <a:solidFill>
                <a:srgbClr val="808080"/>
              </a:solidFill>
              <a:latin typeface="Arial" panose="020B0604020202020204" pitchFamily="34" charset="0"/>
              <a:ea typeface="黑体" panose="02010600030101010101" pitchFamily="2" charset="-122"/>
              <a:sym typeface="Arial" panose="020B0604020202020204" pitchFamily="34" charset="0"/>
            </a:endParaRPr>
          </a:p>
          <a:p>
            <a:pPr marL="0" lvl="0" indent="0" algn="l" eaLnBrk="1" fontAlgn="base" latinLnBrk="0" hangingPunct="1">
              <a:lnSpc>
                <a:spcPct val="100000"/>
              </a:lnSpc>
              <a:spcBef>
                <a:spcPct val="20000"/>
              </a:spcBef>
              <a:spcAft>
                <a:spcPct val="0"/>
              </a:spcAft>
              <a:buNone/>
            </a:pPr>
            <a:r>
              <a:rPr lang="zh-CN" altLang="en-US" sz="2800" u="none" baseline="0" dirty="0">
                <a:solidFill>
                  <a:srgbClr val="FF0000"/>
                </a:solidFill>
                <a:latin typeface="Arial" panose="020B0604020202020204" pitchFamily="34" charset="0"/>
                <a:ea typeface="黑体" panose="02010600030101010101" pitchFamily="2" charset="-122"/>
                <a:sym typeface="Arial" panose="020B0604020202020204" pitchFamily="34" charset="0"/>
              </a:rPr>
              <a:t>注意：</a:t>
            </a:r>
            <a:r>
              <a:rPr lang="zh-CN" altLang="en-US" sz="2800"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诊断日期须精确至</a:t>
            </a:r>
            <a:r>
              <a:rPr lang="zh-CN" altLang="en-US" sz="2800" u="none" baseline="0" dirty="0">
                <a:solidFill>
                  <a:srgbClr val="FF0000"/>
                </a:solidFill>
                <a:latin typeface="Arial" panose="020B0604020202020204" pitchFamily="34" charset="0"/>
                <a:ea typeface="黑体" panose="02010600030101010101" pitchFamily="2" charset="-122"/>
                <a:sym typeface="Arial" panose="020B0604020202020204" pitchFamily="34" charset="0"/>
              </a:rPr>
              <a:t>小时</a:t>
            </a:r>
            <a:r>
              <a:rPr lang="zh-CN" altLang="en-US" sz="2800"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a:t>
            </a:r>
            <a:endParaRPr lang="en-US" altLang="en-US" dirty="0"/>
          </a:p>
        </p:txBody>
      </p:sp>
    </p:spTree>
    <p:custDataLst>
      <p:tags r:id="rId1"/>
    </p:custDataLst>
  </p:cSld>
  <p:clrMapOvr>
    <a:masterClrMapping/>
  </p:clrMapOvr>
  <p:transition>
    <p:blinds/>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61" name="矩形 1048960"/>
          <p:cNvSpPr/>
          <p:nvPr/>
        </p:nvSpPr>
        <p:spPr>
          <a:xfrm>
            <a:off x="179388" y="476250"/>
            <a:ext cx="8640762" cy="4114800"/>
          </a:xfrm>
          <a:prstGeom prst="rect">
            <a:avLst/>
          </a:prstGeom>
          <a:noFill/>
          <a:ln w="9525">
            <a:noFill/>
          </a:ln>
        </p:spPr>
        <p:txBody>
          <a:bodyPr vert="horz" lIns="92075" tIns="46038" rIns="92075" bIns="46038" anchor="t"/>
          <a:lstStyle/>
          <a:p>
            <a:pPr marL="469900">
              <a:lnSpc>
                <a:spcPct val="120000"/>
              </a:lnSpc>
              <a:spcBef>
                <a:spcPct val="15000"/>
              </a:spcBef>
              <a:spcAft>
                <a:spcPct val="20000"/>
              </a:spcAft>
              <a:buClr>
                <a:srgbClr val="009999"/>
              </a:buClr>
              <a:buNone/>
            </a:pPr>
            <a:r>
              <a:rPr lang="en-US" altLang="zh-CN" sz="2800" baseline="0" dirty="0">
                <a:solidFill>
                  <a:srgbClr val="67841A"/>
                </a:solidFill>
                <a:latin typeface="华文细黑" panose="02010600040101010101" pitchFamily="2" charset="-122"/>
                <a:ea typeface="华文细黑" panose="02010600040101010101" pitchFamily="2" charset="-122"/>
                <a:sym typeface="Arial" panose="020B0604020202020204" pitchFamily="34" charset="0"/>
              </a:rPr>
              <a:t>     </a:t>
            </a:r>
            <a:r>
              <a:rPr lang="zh-CN" altLang="en-US" sz="2800" baseline="0" dirty="0">
                <a:solidFill>
                  <a:srgbClr val="67841A"/>
                </a:solidFill>
                <a:latin typeface="华文细黑" panose="02010600040101010101" pitchFamily="2" charset="-122"/>
                <a:ea typeface="华文细黑" panose="02010600040101010101" pitchFamily="2" charset="-122"/>
                <a:sym typeface="Arial" panose="020B0604020202020204" pitchFamily="34" charset="0"/>
              </a:rPr>
              <a:t>中华人民共和国传染病防治法</a:t>
            </a:r>
            <a:endParaRPr lang="en-US" altLang="en-US" dirty="0">
              <a:latin typeface="Arial" panose="020B0604020202020204" pitchFamily="34" charset="0"/>
            </a:endParaRPr>
          </a:p>
          <a:p>
            <a:pPr marL="469900">
              <a:lnSpc>
                <a:spcPct val="120000"/>
              </a:lnSpc>
              <a:spcBef>
                <a:spcPct val="15000"/>
              </a:spcBef>
              <a:spcAft>
                <a:spcPct val="20000"/>
              </a:spcAft>
              <a:buClr>
                <a:srgbClr val="009999"/>
              </a:buClr>
              <a:buNone/>
            </a:pPr>
            <a:r>
              <a:rPr lang="zh-CN" altLang="en-US" sz="2800" baseline="0" dirty="0">
                <a:solidFill>
                  <a:srgbClr val="67841A"/>
                </a:solidFill>
                <a:latin typeface="华文细黑" panose="02010600040101010101" pitchFamily="2" charset="-122"/>
                <a:ea typeface="华文细黑" panose="02010600040101010101" pitchFamily="2" charset="-122"/>
                <a:sym typeface="Arial" panose="020B0604020202020204" pitchFamily="34" charset="0"/>
              </a:rPr>
              <a:t>     国务院《突发公共卫生事件应急条例》</a:t>
            </a:r>
            <a:endParaRPr lang="en-US" altLang="en-US" dirty="0">
              <a:latin typeface="Arial" panose="020B0604020202020204" pitchFamily="34" charset="0"/>
            </a:endParaRPr>
          </a:p>
          <a:p>
            <a:pPr marL="469900">
              <a:lnSpc>
                <a:spcPct val="120000"/>
              </a:lnSpc>
              <a:spcBef>
                <a:spcPct val="15000"/>
              </a:spcBef>
              <a:spcAft>
                <a:spcPct val="20000"/>
              </a:spcAft>
              <a:buClr>
                <a:srgbClr val="009999"/>
              </a:buClr>
              <a:buNone/>
            </a:pPr>
            <a:r>
              <a:rPr lang="zh-CN" altLang="en-US" sz="2800" baseline="0" dirty="0">
                <a:solidFill>
                  <a:srgbClr val="67841A"/>
                </a:solidFill>
                <a:latin typeface="华文细黑" panose="02010600040101010101" pitchFamily="2" charset="-122"/>
                <a:ea typeface="华文细黑" panose="02010600040101010101" pitchFamily="2" charset="-122"/>
                <a:sym typeface="Arial" panose="020B0604020202020204" pitchFamily="34" charset="0"/>
              </a:rPr>
              <a:t>     卫生部的法规</a:t>
            </a:r>
            <a:endParaRPr lang="en-US" altLang="en-US" dirty="0">
              <a:latin typeface="Arial" panose="020B0604020202020204" pitchFamily="34" charset="0"/>
            </a:endParaRPr>
          </a:p>
          <a:p>
            <a:pPr marL="469900">
              <a:lnSpc>
                <a:spcPct val="120000"/>
              </a:lnSpc>
              <a:spcBef>
                <a:spcPct val="15000"/>
              </a:spcBef>
              <a:buClr>
                <a:srgbClr val="009999"/>
              </a:buClr>
              <a:buNone/>
            </a:pPr>
            <a:r>
              <a:rPr lang="zh-CN" altLang="en-US" sz="2800" baseline="0" dirty="0">
                <a:solidFill>
                  <a:srgbClr val="67841A"/>
                </a:solidFill>
                <a:latin typeface="华文细黑" panose="02010600040101010101" pitchFamily="2" charset="-122"/>
                <a:ea typeface="华文细黑" panose="02010600040101010101" pitchFamily="2" charset="-122"/>
                <a:sym typeface="Arial" panose="020B0604020202020204" pitchFamily="34" charset="0"/>
              </a:rPr>
              <a:t>     中华人民共和国执业医师法</a:t>
            </a:r>
            <a:r>
              <a:rPr lang="en-US" altLang="zh-CN" sz="2800" baseline="0" dirty="0">
                <a:solidFill>
                  <a:srgbClr val="67841A"/>
                </a:solidFill>
                <a:latin typeface="华文细黑" panose="02010600040101010101" pitchFamily="2" charset="-122"/>
                <a:ea typeface="华文细黑" panose="02010600040101010101" pitchFamily="2" charset="-122"/>
                <a:sym typeface="Arial" panose="020B0604020202020204" pitchFamily="34" charset="0"/>
              </a:rPr>
              <a:t>(1999</a:t>
            </a:r>
            <a:r>
              <a:rPr lang="zh-CN" altLang="en-US" sz="2800" baseline="0" dirty="0">
                <a:solidFill>
                  <a:srgbClr val="67841A"/>
                </a:solidFill>
                <a:latin typeface="华文细黑" panose="02010600040101010101" pitchFamily="2" charset="-122"/>
                <a:ea typeface="华文细黑" panose="02010600040101010101" pitchFamily="2" charset="-122"/>
                <a:sym typeface="Arial" panose="020B0604020202020204" pitchFamily="34" charset="0"/>
              </a:rPr>
              <a:t>年</a:t>
            </a:r>
            <a:r>
              <a:rPr lang="en-US" altLang="zh-CN" sz="2800" baseline="0" dirty="0">
                <a:solidFill>
                  <a:srgbClr val="67841A"/>
                </a:solidFill>
                <a:latin typeface="华文细黑" panose="02010600040101010101" pitchFamily="2" charset="-122"/>
                <a:ea typeface="华文细黑" panose="02010600040101010101" pitchFamily="2" charset="-122"/>
                <a:sym typeface="Arial" panose="020B0604020202020204" pitchFamily="34" charset="0"/>
              </a:rPr>
              <a:t>5</a:t>
            </a:r>
            <a:r>
              <a:rPr lang="zh-CN" altLang="en-US" sz="2800" baseline="0" dirty="0">
                <a:solidFill>
                  <a:srgbClr val="67841A"/>
                </a:solidFill>
                <a:latin typeface="华文细黑" panose="02010600040101010101" pitchFamily="2" charset="-122"/>
                <a:ea typeface="华文细黑" panose="02010600040101010101" pitchFamily="2" charset="-122"/>
                <a:sym typeface="Arial" panose="020B0604020202020204" pitchFamily="34" charset="0"/>
              </a:rPr>
              <a:t>月</a:t>
            </a:r>
            <a:r>
              <a:rPr lang="en-US" altLang="zh-CN" sz="2800" baseline="0" dirty="0">
                <a:solidFill>
                  <a:srgbClr val="67841A"/>
                </a:solidFill>
                <a:latin typeface="华文细黑" panose="02010600040101010101" pitchFamily="2" charset="-122"/>
                <a:ea typeface="华文细黑" panose="02010600040101010101" pitchFamily="2" charset="-122"/>
                <a:sym typeface="Arial" panose="020B0604020202020204" pitchFamily="34" charset="0"/>
              </a:rPr>
              <a:t>1</a:t>
            </a:r>
            <a:r>
              <a:rPr lang="zh-CN" altLang="en-US" sz="2800" baseline="0" dirty="0">
                <a:solidFill>
                  <a:srgbClr val="67841A"/>
                </a:solidFill>
                <a:latin typeface="华文细黑" panose="02010600040101010101" pitchFamily="2" charset="-122"/>
                <a:ea typeface="华文细黑" panose="02010600040101010101" pitchFamily="2" charset="-122"/>
                <a:sym typeface="Arial" panose="020B0604020202020204" pitchFamily="34" charset="0"/>
              </a:rPr>
              <a:t>日）</a:t>
            </a:r>
            <a:endParaRPr lang="en-US" altLang="en-US" dirty="0">
              <a:latin typeface="Arial" panose="020B0604020202020204" pitchFamily="34" charset="0"/>
            </a:endParaRPr>
          </a:p>
        </p:txBody>
      </p:sp>
    </p:spTree>
    <p:custDataLst>
      <p:tags r:id="rId1"/>
    </p:custDataLst>
  </p:cSld>
  <p:clrMapOvr>
    <a:masterClrMapping/>
  </p:clrMapOvr>
  <p:transition>
    <p:blinds/>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21" name="内容占位符 1049220"/>
          <p:cNvSpPr>
            <a:spLocks noGrp="1"/>
          </p:cNvSpPr>
          <p:nvPr>
            <p:ph idx="4294967295"/>
          </p:nvPr>
        </p:nvSpPr>
        <p:spPr>
          <a:xfrm>
            <a:off x="603250" y="642918"/>
            <a:ext cx="8112154" cy="4943495"/>
          </a:xfrm>
          <a:prstGeom prst="rect">
            <a:avLst/>
          </a:prstGeom>
          <a:noFill/>
          <a:ln w="9525">
            <a:noFill/>
          </a:ln>
        </p:spPr>
        <p:txBody>
          <a:bodyPr vert="horz" lIns="91440" tIns="45720" rIns="91440" bIns="45720" anchor="t"/>
          <a:lstStyle>
            <a:lvl1pPr marL="0" lvl="0" indent="0" algn="l" defTabSz="914400" eaLnBrk="1" fontAlgn="base" latinLnBrk="0" hangingPunct="1">
              <a:lnSpc>
                <a:spcPct val="100000"/>
              </a:lnSpc>
              <a:spcBef>
                <a:spcPct val="20000"/>
              </a:spcBef>
              <a:spcAft>
                <a:spcPct val="0"/>
              </a:spcAft>
              <a:buNone/>
              <a:defRPr sz="24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1pPr>
            <a:lvl2pPr marL="457200" lvl="1" indent="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2pPr>
            <a:lvl3pPr marL="1143000" lvl="2"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3pPr>
            <a:lvl4pPr marL="1600200" lvl="3"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4pPr>
            <a:lvl5pPr marL="2057400" lvl="4"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5pPr>
          </a:lstStyle>
          <a:p>
            <a:pPr marL="0" lvl="0" indent="0" algn="l" eaLnBrk="1" fontAlgn="base" latinLnBrk="0" hangingPunct="1">
              <a:lnSpc>
                <a:spcPct val="100000"/>
              </a:lnSpc>
              <a:spcBef>
                <a:spcPct val="20000"/>
              </a:spcBef>
              <a:spcAft>
                <a:spcPct val="0"/>
              </a:spcAft>
              <a:buNone/>
            </a:pPr>
            <a:r>
              <a:rPr lang="zh-CN" altLang="en-US"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“诊断日期</a:t>
            </a:r>
            <a:r>
              <a:rPr lang="en-US" altLang="zh-CN"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a:t>
            </a:r>
            <a:r>
              <a:rPr lang="zh-CN" altLang="en-US"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必须精确到小时。</a:t>
            </a:r>
            <a:endParaRPr lang="en-US" altLang="en-US" dirty="0"/>
          </a:p>
        </p:txBody>
      </p:sp>
      <p:pic>
        <p:nvPicPr>
          <p:cNvPr id="2097210" name="图片 2097209" descr="{0WXWOA]3QPIVHC1~9@ZU8F"/>
          <p:cNvPicPr>
            <a:picLocks noChangeAspect="1"/>
          </p:cNvPicPr>
          <p:nvPr/>
        </p:nvPicPr>
        <p:blipFill>
          <a:blip r:embed="rId3"/>
          <a:srcRect/>
          <a:stretch>
            <a:fillRect/>
          </a:stretch>
        </p:blipFill>
        <p:spPr>
          <a:xfrm>
            <a:off x="857224" y="1357298"/>
            <a:ext cx="6786610" cy="4429156"/>
          </a:xfrm>
          <a:prstGeom prst="rect">
            <a:avLst/>
          </a:prstGeom>
          <a:noFill/>
          <a:ln w="9525">
            <a:noFill/>
          </a:ln>
        </p:spPr>
      </p:pic>
      <p:sp>
        <p:nvSpPr>
          <p:cNvPr id="1049223" name="椭圆 1049222"/>
          <p:cNvSpPr/>
          <p:nvPr/>
        </p:nvSpPr>
        <p:spPr>
          <a:xfrm>
            <a:off x="4643438" y="2071678"/>
            <a:ext cx="576262" cy="503238"/>
          </a:xfrm>
          <a:prstGeom prst="ellipse">
            <a:avLst/>
          </a:prstGeom>
          <a:noFill/>
          <a:ln w="38100" cap="flat" cmpd="sng">
            <a:solidFill>
              <a:srgbClr val="FF0000">
                <a:alpha val="100000"/>
              </a:srgbClr>
            </a:solidFill>
            <a:prstDash val="solid"/>
            <a:headEnd type="none" w="med" len="med"/>
            <a:tailEnd type="none" w="med" len="med"/>
          </a:ln>
        </p:spPr>
        <p:txBody>
          <a:bodyPr vert="horz" lIns="91440" tIns="45720" rIns="91440" bIns="45720" anchor="t"/>
          <a:lstStyle/>
          <a:p>
            <a:endParaRPr>
              <a:latin typeface="Arial" panose="020B0604020202020204" pitchFamily="34" charset="0"/>
            </a:endParaRPr>
          </a:p>
        </p:txBody>
      </p:sp>
    </p:spTree>
    <p:custDataLst>
      <p:tags r:id="rId1"/>
    </p:custDataLst>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097210"/>
                                        </p:tgtEl>
                                        <p:attrNameLst>
                                          <p:attrName>style.visibility</p:attrName>
                                        </p:attrNameLst>
                                      </p:cBhvr>
                                      <p:to>
                                        <p:strVal val="visible"/>
                                      </p:to>
                                    </p:set>
                                    <p:animEffect transition="in" filter="blinds(horizontal)">
                                      <p:cBhvr>
                                        <p:cTn id="7" dur="500"/>
                                        <p:tgtEl>
                                          <p:spTgt spid="20972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49223"/>
                                        </p:tgtEl>
                                        <p:attrNameLst>
                                          <p:attrName>style.visibility</p:attrName>
                                        </p:attrNameLst>
                                      </p:cBhvr>
                                      <p:to>
                                        <p:strVal val="visible"/>
                                      </p:to>
                                    </p:set>
                                    <p:animEffect transition="in" filter="box(in)">
                                      <p:cBhvr>
                                        <p:cTn id="12" dur="500"/>
                                        <p:tgtEl>
                                          <p:spTgt spid="10492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29" name="标题 1049228"/>
          <p:cNvSpPr>
            <a:spLocks noGrp="1"/>
          </p:cNvSpPr>
          <p:nvPr>
            <p:ph type="title" idx="4294967295"/>
          </p:nvPr>
        </p:nvSpPr>
        <p:spPr>
          <a:xfrm>
            <a:off x="0" y="0"/>
            <a:ext cx="8540750" cy="1143000"/>
          </a:xfrm>
        </p:spPr>
        <p:txBody>
          <a:bodyPr lIns="91440" tIns="45720" rIns="91440" bIns="45720" anchor="ctr">
            <a:normAutofit fontScale="90000"/>
          </a:bodyPr>
          <a:lstStyle/>
          <a:p>
            <a:pPr algn="ctr">
              <a:buNone/>
            </a:pPr>
            <a:r>
              <a:rPr lang="en-US" altLang="zh-CN" baseline="0" dirty="0">
                <a:latin typeface="Arial" panose="020B0604020202020204" pitchFamily="34" charset="0"/>
                <a:ea typeface="黑体" panose="02010600030101010101" pitchFamily="2" charset="-122"/>
                <a:sym typeface="Arial" panose="020B0604020202020204" pitchFamily="34" charset="0"/>
              </a:rPr>
              <a:t>     </a:t>
            </a:r>
            <a:r>
              <a:rPr lang="en-US" altLang="en-US" baseline="0" dirty="0">
                <a:latin typeface="Arial" panose="020B0604020202020204" pitchFamily="34" charset="0"/>
                <a:ea typeface="黑体" panose="02010600030101010101" pitchFamily="2" charset="-122"/>
                <a:sym typeface="Arial" panose="020B0604020202020204" pitchFamily="34" charset="0"/>
              </a:rPr>
              <a:t/>
            </a:r>
            <a:br>
              <a:rPr lang="en-US" altLang="en-US" baseline="0" dirty="0">
                <a:latin typeface="Arial" panose="020B0604020202020204" pitchFamily="34" charset="0"/>
                <a:ea typeface="黑体" panose="02010600030101010101" pitchFamily="2" charset="-122"/>
                <a:sym typeface="Arial" panose="020B0604020202020204" pitchFamily="34" charset="0"/>
              </a:rPr>
            </a:br>
            <a:r>
              <a:rPr lang="en-US" altLang="zh-CN" baseline="0" dirty="0">
                <a:latin typeface="Arial" panose="020B0604020202020204" pitchFamily="34" charset="0"/>
                <a:ea typeface="黑体" panose="02010600030101010101" pitchFamily="2" charset="-122"/>
                <a:sym typeface="Arial" panose="020B0604020202020204" pitchFamily="34" charset="0"/>
              </a:rPr>
              <a:t>     15</a:t>
            </a:r>
            <a:r>
              <a:rPr lang="zh-CN" altLang="en-US" baseline="0" dirty="0">
                <a:latin typeface="Arial" panose="020B0604020202020204" pitchFamily="34" charset="0"/>
                <a:ea typeface="黑体" panose="02010600030101010101" pitchFamily="2" charset="-122"/>
                <a:sym typeface="Arial" panose="020B0604020202020204" pitchFamily="34" charset="0"/>
              </a:rPr>
              <a:t>、疾病名称</a:t>
            </a:r>
            <a:endParaRPr lang="en-US" altLang="en-US" dirty="0"/>
          </a:p>
        </p:txBody>
      </p:sp>
      <p:sp>
        <p:nvSpPr>
          <p:cNvPr id="1049231" name="内容占位符 1049230"/>
          <p:cNvSpPr>
            <a:spLocks noGrp="1"/>
          </p:cNvSpPr>
          <p:nvPr>
            <p:ph idx="4294967295"/>
          </p:nvPr>
        </p:nvSpPr>
        <p:spPr>
          <a:xfrm>
            <a:off x="603250" y="981075"/>
            <a:ext cx="8540750" cy="3886200"/>
          </a:xfrm>
          <a:prstGeom prst="rect">
            <a:avLst/>
          </a:prstGeom>
          <a:noFill/>
          <a:ln w="9525">
            <a:noFill/>
          </a:ln>
        </p:spPr>
        <p:txBody>
          <a:bodyPr vert="horz" lIns="91440" tIns="45720" rIns="91440" bIns="45720" anchor="t"/>
          <a:lstStyle>
            <a:lvl1pPr marL="0" lvl="0" indent="0" algn="l" defTabSz="914400" eaLnBrk="1" fontAlgn="base" latinLnBrk="0" hangingPunct="1">
              <a:lnSpc>
                <a:spcPct val="100000"/>
              </a:lnSpc>
              <a:spcBef>
                <a:spcPct val="20000"/>
              </a:spcBef>
              <a:spcAft>
                <a:spcPct val="0"/>
              </a:spcAft>
              <a:buNone/>
              <a:defRPr sz="24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1pPr>
            <a:lvl2pPr marL="457200" lvl="1" indent="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2pPr>
            <a:lvl3pPr marL="1143000" lvl="2"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3pPr>
            <a:lvl4pPr marL="1600200" lvl="3"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4pPr>
            <a:lvl5pPr marL="2057400" lvl="4"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5pPr>
          </a:lstStyle>
          <a:p>
            <a:pPr marL="0" lvl="0" indent="0" algn="l" eaLnBrk="1" fontAlgn="base" latinLnBrk="0" hangingPunct="1">
              <a:lnSpc>
                <a:spcPct val="100000"/>
              </a:lnSpc>
              <a:spcBef>
                <a:spcPct val="20000"/>
              </a:spcBef>
              <a:spcAft>
                <a:spcPct val="0"/>
              </a:spcAft>
              <a:buNone/>
            </a:pPr>
            <a:endParaRPr lang="zh-CN" altLang="en-US" sz="2800" u="none" baseline="0" dirty="0">
              <a:solidFill>
                <a:srgbClr val="808080"/>
              </a:solidFill>
              <a:latin typeface="Arial" panose="020B0604020202020204" pitchFamily="34" charset="0"/>
              <a:ea typeface="黑体" panose="02010600030101010101" pitchFamily="2" charset="-122"/>
              <a:sym typeface="Arial" panose="020B0604020202020204" pitchFamily="34" charset="0"/>
            </a:endParaRPr>
          </a:p>
          <a:p>
            <a:pPr marL="0" lvl="0" indent="0" algn="l" eaLnBrk="1" fontAlgn="base" latinLnBrk="0" hangingPunct="1">
              <a:lnSpc>
                <a:spcPct val="100000"/>
              </a:lnSpc>
              <a:spcBef>
                <a:spcPct val="20000"/>
              </a:spcBef>
              <a:spcAft>
                <a:spcPct val="0"/>
              </a:spcAft>
              <a:buNone/>
            </a:pPr>
            <a:r>
              <a:rPr lang="zh-CN" altLang="en-US" sz="2800"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要求：选择法定传染病病名。</a:t>
            </a:r>
            <a:endParaRPr lang="en-US" altLang="en-US" dirty="0"/>
          </a:p>
          <a:p>
            <a:pPr marL="0" lvl="0" indent="0" algn="l" eaLnBrk="1" fontAlgn="base" latinLnBrk="0" hangingPunct="1">
              <a:lnSpc>
                <a:spcPct val="100000"/>
              </a:lnSpc>
              <a:spcBef>
                <a:spcPct val="20000"/>
              </a:spcBef>
              <a:spcAft>
                <a:spcPct val="0"/>
              </a:spcAft>
              <a:buNone/>
            </a:pPr>
            <a:endParaRPr lang="zh-CN" altLang="en-US" sz="2800" u="none" baseline="0" dirty="0">
              <a:solidFill>
                <a:srgbClr val="808080"/>
              </a:solidFill>
              <a:latin typeface="Arial" panose="020B0604020202020204" pitchFamily="34" charset="0"/>
              <a:ea typeface="黑体" panose="02010600030101010101" pitchFamily="2" charset="-122"/>
              <a:sym typeface="Arial" panose="020B0604020202020204" pitchFamily="34" charset="0"/>
            </a:endParaRPr>
          </a:p>
          <a:p>
            <a:pPr marL="0" lvl="0" indent="0" algn="l" eaLnBrk="1" fontAlgn="base" latinLnBrk="0" hangingPunct="1">
              <a:lnSpc>
                <a:spcPct val="100000"/>
              </a:lnSpc>
              <a:spcBef>
                <a:spcPct val="20000"/>
              </a:spcBef>
              <a:spcAft>
                <a:spcPct val="0"/>
              </a:spcAft>
              <a:buNone/>
            </a:pPr>
            <a:r>
              <a:rPr lang="zh-CN" altLang="en-US" sz="2800"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 “其它传染病”的“其它”需明确</a:t>
            </a:r>
            <a:r>
              <a:rPr lang="zh-CN" altLang="en-US" sz="2800" u="none" baseline="0" dirty="0">
                <a:solidFill>
                  <a:srgbClr val="FF0000"/>
                </a:solidFill>
                <a:latin typeface="Arial" panose="020B0604020202020204" pitchFamily="34" charset="0"/>
                <a:ea typeface="黑体" panose="02010600030101010101" pitchFamily="2" charset="-122"/>
                <a:sym typeface="Arial" panose="020B0604020202020204" pitchFamily="34" charset="0"/>
              </a:rPr>
              <a:t>具体病名</a:t>
            </a:r>
            <a:r>
              <a:rPr lang="zh-CN" altLang="en-US" sz="2800"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 ，否则 无法保存卡片。</a:t>
            </a:r>
            <a:endParaRPr lang="en-US" altLang="en-US" dirty="0"/>
          </a:p>
        </p:txBody>
      </p:sp>
      <p:pic>
        <p:nvPicPr>
          <p:cNvPr id="2097212" name="图片 2097211" descr="E(3AMONW47JIS9N3C%%WW~L"/>
          <p:cNvPicPr>
            <a:picLocks noChangeAspect="1"/>
          </p:cNvPicPr>
          <p:nvPr/>
        </p:nvPicPr>
        <p:blipFill>
          <a:blip r:embed="rId3"/>
          <a:srcRect/>
          <a:stretch>
            <a:fillRect/>
          </a:stretch>
        </p:blipFill>
        <p:spPr>
          <a:xfrm>
            <a:off x="395288" y="3860800"/>
            <a:ext cx="4895850" cy="892175"/>
          </a:xfrm>
          <a:prstGeom prst="rect">
            <a:avLst/>
          </a:prstGeom>
          <a:noFill/>
          <a:ln w="9525">
            <a:noFill/>
          </a:ln>
        </p:spPr>
      </p:pic>
      <p:pic>
        <p:nvPicPr>
          <p:cNvPr id="2097214" name="图片 2097213" descr="X[BD1CD`T0TMPTK_GZZ~ZC4"/>
          <p:cNvPicPr>
            <a:picLocks noChangeAspect="1"/>
          </p:cNvPicPr>
          <p:nvPr/>
        </p:nvPicPr>
        <p:blipFill>
          <a:blip r:embed="rId4"/>
          <a:srcRect/>
          <a:stretch>
            <a:fillRect/>
          </a:stretch>
        </p:blipFill>
        <p:spPr>
          <a:xfrm>
            <a:off x="4283075" y="3789363"/>
            <a:ext cx="2447925" cy="1123950"/>
          </a:xfrm>
          <a:prstGeom prst="rect">
            <a:avLst/>
          </a:prstGeom>
          <a:noFill/>
          <a:ln w="9525">
            <a:noFill/>
          </a:ln>
        </p:spPr>
      </p:pic>
      <p:sp>
        <p:nvSpPr>
          <p:cNvPr id="1049233" name="椭圆 1049232"/>
          <p:cNvSpPr/>
          <p:nvPr/>
        </p:nvSpPr>
        <p:spPr>
          <a:xfrm>
            <a:off x="2266950" y="4149725"/>
            <a:ext cx="1008063" cy="360363"/>
          </a:xfrm>
          <a:prstGeom prst="ellipse">
            <a:avLst/>
          </a:prstGeom>
          <a:noFill/>
          <a:ln w="38100" cap="flat" cmpd="sng">
            <a:solidFill>
              <a:srgbClr val="FF0000">
                <a:alpha val="100000"/>
              </a:srgbClr>
            </a:solidFill>
            <a:prstDash val="solid"/>
            <a:headEnd type="none" w="med" len="med"/>
            <a:tailEnd type="none" w="med" len="med"/>
          </a:ln>
        </p:spPr>
        <p:txBody>
          <a:bodyPr vert="horz" wrap="none" lIns="91440" tIns="45720" rIns="91440" bIns="45720" anchor="ctr"/>
          <a:lstStyle/>
          <a:p>
            <a:endParaRPr>
              <a:latin typeface="Arial" panose="020B0604020202020204" pitchFamily="34" charset="0"/>
            </a:endParaRPr>
          </a:p>
        </p:txBody>
      </p:sp>
      <p:sp>
        <p:nvSpPr>
          <p:cNvPr id="1049235" name="直接连接符 1049234"/>
          <p:cNvSpPr/>
          <p:nvPr/>
        </p:nvSpPr>
        <p:spPr>
          <a:xfrm>
            <a:off x="3635375" y="4364038"/>
            <a:ext cx="431800" cy="0"/>
          </a:xfrm>
          <a:prstGeom prst="line">
            <a:avLst/>
          </a:prstGeom>
          <a:ln w="38100" cap="flat" cmpd="sng">
            <a:solidFill>
              <a:srgbClr val="3333FF">
                <a:alpha val="100000"/>
              </a:srgbClr>
            </a:solidFill>
            <a:prstDash val="solid"/>
            <a:headEnd type="none" w="med" len="med"/>
            <a:tailEnd type="triangle" w="med" len="med"/>
          </a:ln>
        </p:spPr>
      </p:sp>
    </p:spTree>
    <p:custDataLst>
      <p:tags r:id="rId1"/>
    </p:custDataLst>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1049231">
                                            <p:txEl>
                                              <p:pRg st="3" end="3"/>
                                            </p:txEl>
                                          </p:spTgt>
                                        </p:tgtEl>
                                        <p:attrNameLst>
                                          <p:attrName>style.visibility</p:attrName>
                                        </p:attrNameLst>
                                      </p:cBhvr>
                                      <p:to>
                                        <p:strVal val="visible"/>
                                      </p:to>
                                    </p:set>
                                    <p:animEffect transition="in" filter="strips(downLeft)">
                                      <p:cBhvr>
                                        <p:cTn id="7" dur="500"/>
                                        <p:tgtEl>
                                          <p:spTgt spid="1049231">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097212"/>
                                        </p:tgtEl>
                                        <p:attrNameLst>
                                          <p:attrName>style.visibility</p:attrName>
                                        </p:attrNameLst>
                                      </p:cBhvr>
                                      <p:to>
                                        <p:strVal val="visible"/>
                                      </p:to>
                                    </p:set>
                                    <p:animEffect transition="in" filter="circle(in)">
                                      <p:cBhvr>
                                        <p:cTn id="12" dur="1000"/>
                                        <p:tgtEl>
                                          <p:spTgt spid="209721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049233"/>
                                        </p:tgtEl>
                                        <p:attrNameLst>
                                          <p:attrName>style.visibility</p:attrName>
                                        </p:attrNameLst>
                                      </p:cBhvr>
                                      <p:to>
                                        <p:strVal val="visible"/>
                                      </p:to>
                                    </p:set>
                                    <p:anim calcmode="lin" valueType="num">
                                      <p:cBhvr>
                                        <p:cTn id="17" dur="500" fill="hold"/>
                                        <p:tgtEl>
                                          <p:spTgt spid="1049233"/>
                                        </p:tgtEl>
                                        <p:attrNameLst>
                                          <p:attrName>ppt_x</p:attrName>
                                        </p:attrNameLst>
                                      </p:cBhvr>
                                      <p:tavLst>
                                        <p:tav tm="0">
                                          <p:val>
                                            <p:strVal val="#ppt_x"/>
                                          </p:val>
                                        </p:tav>
                                        <p:tav tm="100000">
                                          <p:val>
                                            <p:strVal val="#ppt_x"/>
                                          </p:val>
                                        </p:tav>
                                      </p:tavLst>
                                    </p:anim>
                                    <p:anim calcmode="lin" valueType="num">
                                      <p:cBhvr>
                                        <p:cTn id="18" dur="500" fill="hold"/>
                                        <p:tgtEl>
                                          <p:spTgt spid="104923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049235"/>
                                        </p:tgtEl>
                                        <p:attrNameLst>
                                          <p:attrName>style.visibility</p:attrName>
                                        </p:attrNameLst>
                                      </p:cBhvr>
                                      <p:to>
                                        <p:strVal val="visible"/>
                                      </p:to>
                                    </p:set>
                                    <p:anim calcmode="lin" valueType="num">
                                      <p:cBhvr>
                                        <p:cTn id="23" dur="500" fill="hold"/>
                                        <p:tgtEl>
                                          <p:spTgt spid="1049235"/>
                                        </p:tgtEl>
                                        <p:attrNameLst>
                                          <p:attrName>ppt_x</p:attrName>
                                        </p:attrNameLst>
                                      </p:cBhvr>
                                      <p:tavLst>
                                        <p:tav tm="0">
                                          <p:val>
                                            <p:strVal val="#ppt_x"/>
                                          </p:val>
                                        </p:tav>
                                        <p:tav tm="100000">
                                          <p:val>
                                            <p:strVal val="#ppt_x"/>
                                          </p:val>
                                        </p:tav>
                                      </p:tavLst>
                                    </p:anim>
                                    <p:anim calcmode="lin" valueType="num">
                                      <p:cBhvr>
                                        <p:cTn id="24" dur="500" fill="hold"/>
                                        <p:tgtEl>
                                          <p:spTgt spid="1049235"/>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nodeType="clickEffect">
                                  <p:stCondLst>
                                    <p:cond delay="0"/>
                                  </p:stCondLst>
                                  <p:childTnLst>
                                    <p:set>
                                      <p:cBhvr>
                                        <p:cTn id="28" dur="1" fill="hold">
                                          <p:stCondLst>
                                            <p:cond delay="0"/>
                                          </p:stCondLst>
                                        </p:cTn>
                                        <p:tgtEl>
                                          <p:spTgt spid="2097214"/>
                                        </p:tgtEl>
                                        <p:attrNameLst>
                                          <p:attrName>style.visibility</p:attrName>
                                        </p:attrNameLst>
                                      </p:cBhvr>
                                      <p:to>
                                        <p:strVal val="visible"/>
                                      </p:to>
                                    </p:set>
                                    <p:animEffect transition="in" filter="checkerboard(across)">
                                      <p:cBhvr>
                                        <p:cTn id="29" dur="500"/>
                                        <p:tgtEl>
                                          <p:spTgt spid="20972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39" name="标题 1049238"/>
          <p:cNvSpPr>
            <a:spLocks noGrp="1"/>
          </p:cNvSpPr>
          <p:nvPr>
            <p:ph type="title" idx="4294967295"/>
          </p:nvPr>
        </p:nvSpPr>
        <p:spPr>
          <a:xfrm>
            <a:off x="755576" y="404664"/>
            <a:ext cx="8244408" cy="790575"/>
          </a:xfrm>
        </p:spPr>
        <p:txBody>
          <a:bodyPr lIns="91440" tIns="45720" rIns="91440" bIns="45720" anchor="ctr"/>
          <a:lstStyle/>
          <a:p>
            <a:pPr algn="ctr">
              <a:buNone/>
            </a:pPr>
            <a:r>
              <a:rPr lang="en-US" altLang="zh-CN" baseline="0" dirty="0">
                <a:latin typeface="Arial" panose="020B0604020202020204" pitchFamily="34" charset="0"/>
                <a:ea typeface="黑体" panose="02010600030101010101" pitchFamily="2" charset="-122"/>
                <a:sym typeface="Arial" panose="020B0604020202020204" pitchFamily="34" charset="0"/>
              </a:rPr>
              <a:t>16</a:t>
            </a:r>
            <a:r>
              <a:rPr lang="zh-CN" altLang="en-US" baseline="0" dirty="0">
                <a:latin typeface="Arial" panose="020B0604020202020204" pitchFamily="34" charset="0"/>
                <a:ea typeface="黑体" panose="02010600030101010101" pitchFamily="2" charset="-122"/>
                <a:sym typeface="Arial" panose="020B0604020202020204" pitchFamily="34" charset="0"/>
              </a:rPr>
              <a:t>、报告人（填卡医生）</a:t>
            </a:r>
            <a:endParaRPr lang="en-US" altLang="en-US" dirty="0"/>
          </a:p>
        </p:txBody>
      </p:sp>
      <p:sp>
        <p:nvSpPr>
          <p:cNvPr id="1049241" name="内容占位符 1049240"/>
          <p:cNvSpPr>
            <a:spLocks noGrp="1"/>
          </p:cNvSpPr>
          <p:nvPr>
            <p:ph idx="4294967295"/>
          </p:nvPr>
        </p:nvSpPr>
        <p:spPr>
          <a:xfrm>
            <a:off x="642910" y="1695450"/>
            <a:ext cx="7858180" cy="4430713"/>
          </a:xfrm>
          <a:prstGeom prst="rect">
            <a:avLst/>
          </a:prstGeom>
          <a:noFill/>
          <a:ln w="9525">
            <a:noFill/>
          </a:ln>
        </p:spPr>
        <p:txBody>
          <a:bodyPr vert="horz" lIns="91440" tIns="45720" rIns="91440" bIns="45720" anchor="t"/>
          <a:lstStyle>
            <a:lvl1pPr marL="0" lvl="0" indent="0" algn="l" defTabSz="914400" eaLnBrk="1" fontAlgn="base" latinLnBrk="0" hangingPunct="1">
              <a:lnSpc>
                <a:spcPct val="100000"/>
              </a:lnSpc>
              <a:spcBef>
                <a:spcPct val="20000"/>
              </a:spcBef>
              <a:spcAft>
                <a:spcPct val="0"/>
              </a:spcAft>
              <a:buNone/>
              <a:defRPr sz="24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1pPr>
            <a:lvl2pPr marL="457200" lvl="1" indent="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2pPr>
            <a:lvl3pPr marL="1143000" lvl="2"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3pPr>
            <a:lvl4pPr marL="1600200" lvl="3"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4pPr>
            <a:lvl5pPr marL="2057400" lvl="4"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5pPr>
          </a:lstStyle>
          <a:p>
            <a:pPr marL="0" lvl="0" indent="0" algn="l" eaLnBrk="1" fontAlgn="base" latinLnBrk="0" hangingPunct="1">
              <a:lnSpc>
                <a:spcPct val="100000"/>
              </a:lnSpc>
              <a:spcBef>
                <a:spcPct val="20000"/>
              </a:spcBef>
              <a:spcAft>
                <a:spcPct val="0"/>
              </a:spcAft>
              <a:buNone/>
            </a:pPr>
            <a:r>
              <a:rPr lang="zh-CN" altLang="en-US" u="none" baseline="0" dirty="0">
                <a:solidFill>
                  <a:srgbClr val="FF0000"/>
                </a:solidFill>
                <a:latin typeface="Arial" panose="020B0604020202020204" pitchFamily="34" charset="0"/>
                <a:ea typeface="黑体" panose="02010600030101010101" pitchFamily="2" charset="-122"/>
                <a:sym typeface="Arial" panose="020B0604020202020204" pitchFamily="34" charset="0"/>
              </a:rPr>
              <a:t>必填项，</a:t>
            </a:r>
            <a:r>
              <a:rPr lang="zh-CN" altLang="en-US"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填写做出诊断医生的姓名。</a:t>
            </a:r>
          </a:p>
        </p:txBody>
      </p:sp>
      <p:pic>
        <p:nvPicPr>
          <p:cNvPr id="2097216" name="图片 2097215" descr="$BZ0ERRD}7`OH$X(O9RQ~[6"/>
          <p:cNvPicPr>
            <a:picLocks noChangeAspect="1"/>
          </p:cNvPicPr>
          <p:nvPr/>
        </p:nvPicPr>
        <p:blipFill>
          <a:blip r:embed="rId3"/>
          <a:srcRect/>
          <a:stretch>
            <a:fillRect/>
          </a:stretch>
        </p:blipFill>
        <p:spPr>
          <a:xfrm>
            <a:off x="2143108" y="2714620"/>
            <a:ext cx="4537075" cy="2100262"/>
          </a:xfrm>
          <a:prstGeom prst="rect">
            <a:avLst/>
          </a:prstGeom>
          <a:noFill/>
          <a:ln w="9525">
            <a:noFill/>
          </a:ln>
        </p:spPr>
      </p:pic>
    </p:spTree>
    <p:custDataLst>
      <p:tags r:id="rId1"/>
    </p:custDataLst>
  </p:cSld>
  <p:clrMapOvr>
    <a:masterClrMapping/>
  </p:clrMapOvr>
  <p:transition>
    <p:blinds/>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45" name="标题 1049244"/>
          <p:cNvSpPr>
            <a:spLocks noGrp="1"/>
          </p:cNvSpPr>
          <p:nvPr>
            <p:ph type="title" idx="4294967295"/>
          </p:nvPr>
        </p:nvSpPr>
        <p:spPr>
          <a:xfrm>
            <a:off x="914400" y="476250"/>
            <a:ext cx="7158062" cy="1143000"/>
          </a:xfrm>
        </p:spPr>
        <p:txBody>
          <a:bodyPr lIns="91440" tIns="45720" rIns="91440" bIns="45720" anchor="ctr"/>
          <a:lstStyle/>
          <a:p>
            <a:pPr algn="ctr">
              <a:buNone/>
            </a:pPr>
            <a:r>
              <a:rPr lang="en-US" altLang="zh-CN" baseline="0" dirty="0">
                <a:latin typeface="Arial" panose="020B0604020202020204" pitchFamily="34" charset="0"/>
                <a:ea typeface="黑体" panose="02010600030101010101" pitchFamily="2" charset="-122"/>
                <a:sym typeface="Arial" panose="020B0604020202020204" pitchFamily="34" charset="0"/>
              </a:rPr>
              <a:t>  17</a:t>
            </a:r>
            <a:r>
              <a:rPr lang="zh-CN" altLang="en-US" baseline="0" dirty="0">
                <a:latin typeface="Arial" panose="020B0604020202020204" pitchFamily="34" charset="0"/>
                <a:ea typeface="黑体" panose="02010600030101010101" pitchFamily="2" charset="-122"/>
                <a:sym typeface="Arial" panose="020B0604020202020204" pitchFamily="34" charset="0"/>
              </a:rPr>
              <a:t>、填卡日期</a:t>
            </a:r>
            <a:endParaRPr lang="en-US" altLang="en-US" dirty="0"/>
          </a:p>
        </p:txBody>
      </p:sp>
      <p:sp>
        <p:nvSpPr>
          <p:cNvPr id="1049247" name="内容占位符 1049246"/>
          <p:cNvSpPr>
            <a:spLocks noGrp="1"/>
          </p:cNvSpPr>
          <p:nvPr>
            <p:ph idx="4294967295"/>
          </p:nvPr>
        </p:nvSpPr>
        <p:spPr>
          <a:xfrm>
            <a:off x="285720" y="1844675"/>
            <a:ext cx="8572560" cy="4530725"/>
          </a:xfrm>
          <a:prstGeom prst="rect">
            <a:avLst/>
          </a:prstGeom>
          <a:noFill/>
          <a:ln w="9525">
            <a:noFill/>
          </a:ln>
        </p:spPr>
        <p:txBody>
          <a:bodyPr vert="horz" lIns="91440" tIns="45720" rIns="91440" bIns="45720" anchor="t"/>
          <a:lstStyle>
            <a:lvl1pPr marL="0" lvl="0" indent="0" algn="l" defTabSz="914400" eaLnBrk="1" fontAlgn="base" latinLnBrk="0" hangingPunct="1">
              <a:lnSpc>
                <a:spcPct val="100000"/>
              </a:lnSpc>
              <a:spcBef>
                <a:spcPct val="20000"/>
              </a:spcBef>
              <a:spcAft>
                <a:spcPct val="0"/>
              </a:spcAft>
              <a:buNone/>
              <a:defRPr sz="24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1pPr>
            <a:lvl2pPr marL="457200" lvl="1" indent="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2pPr>
            <a:lvl3pPr marL="1143000" lvl="2"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3pPr>
            <a:lvl4pPr marL="1600200" lvl="3"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4pPr>
            <a:lvl5pPr marL="2057400" lvl="4"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5pPr>
          </a:lstStyle>
          <a:p>
            <a:pPr marL="0" lvl="0" indent="0" algn="l" eaLnBrk="1" fontAlgn="base" latinLnBrk="0" hangingPunct="1">
              <a:lnSpc>
                <a:spcPct val="100000"/>
              </a:lnSpc>
              <a:spcBef>
                <a:spcPct val="20000"/>
              </a:spcBef>
              <a:spcAft>
                <a:spcPct val="0"/>
              </a:spcAft>
              <a:buNone/>
            </a:pPr>
            <a:r>
              <a:rPr lang="zh-CN" altLang="en-US" sz="2800"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正确填写填报本卡的日期，必须符合时间</a:t>
            </a:r>
            <a:r>
              <a:rPr lang="zh-CN" altLang="en-US" sz="2800" u="none" baseline="0" dirty="0" smtClean="0">
                <a:solidFill>
                  <a:srgbClr val="808080"/>
                </a:solidFill>
                <a:latin typeface="Arial" panose="020B0604020202020204" pitchFamily="34" charset="0"/>
                <a:ea typeface="黑体" panose="02010600030101010101" pitchFamily="2" charset="-122"/>
                <a:sym typeface="Arial" panose="020B0604020202020204" pitchFamily="34" charset="0"/>
              </a:rPr>
              <a:t>逻辑：</a:t>
            </a:r>
            <a:endParaRPr lang="en-US" altLang="en-US" dirty="0"/>
          </a:p>
          <a:p>
            <a:pPr marL="0" lvl="0" indent="0" algn="l" eaLnBrk="1" fontAlgn="base" latinLnBrk="0" hangingPunct="1">
              <a:lnSpc>
                <a:spcPct val="100000"/>
              </a:lnSpc>
              <a:spcBef>
                <a:spcPct val="20000"/>
              </a:spcBef>
              <a:spcAft>
                <a:spcPct val="0"/>
              </a:spcAft>
              <a:buNone/>
            </a:pPr>
            <a:endParaRPr lang="zh-CN" altLang="en-US" sz="2800" u="none" baseline="0" dirty="0">
              <a:solidFill>
                <a:srgbClr val="FF0000"/>
              </a:solidFill>
              <a:latin typeface="Arial" panose="020B0604020202020204" pitchFamily="34" charset="0"/>
              <a:ea typeface="黑体" panose="02010600030101010101" pitchFamily="2" charset="-122"/>
              <a:sym typeface="Arial" panose="020B0604020202020204" pitchFamily="34" charset="0"/>
            </a:endParaRPr>
          </a:p>
          <a:p>
            <a:pPr marL="0" lvl="0" indent="0" algn="l" eaLnBrk="1" fontAlgn="base" latinLnBrk="0" hangingPunct="1">
              <a:lnSpc>
                <a:spcPct val="100000"/>
              </a:lnSpc>
              <a:spcBef>
                <a:spcPct val="20000"/>
              </a:spcBef>
              <a:spcAft>
                <a:spcPct val="0"/>
              </a:spcAft>
              <a:buFont typeface="Wingdings" panose="05000000000000000000" pitchFamily="2" charset="2"/>
              <a:buChar char="Ø"/>
            </a:pPr>
            <a:r>
              <a:rPr lang="zh-CN" altLang="en-US" sz="2800" u="none" baseline="0" dirty="0">
                <a:solidFill>
                  <a:schemeClr val="tx1"/>
                </a:solidFill>
                <a:latin typeface="Arial" panose="020B0604020202020204" pitchFamily="34" charset="0"/>
                <a:ea typeface="黑体" panose="02010600030101010101" pitchFamily="2" charset="-122"/>
                <a:sym typeface="Arial" panose="020B0604020202020204" pitchFamily="34" charset="0"/>
              </a:rPr>
              <a:t>填卡日期</a:t>
            </a:r>
            <a:r>
              <a:rPr lang="zh-CN" altLang="en-US" sz="2800" u="none" baseline="0" dirty="0">
                <a:solidFill>
                  <a:srgbClr val="FF0000"/>
                </a:solidFill>
                <a:latin typeface="Arial" panose="020B0604020202020204" pitchFamily="34" charset="0"/>
                <a:ea typeface="黑体" panose="02010600030101010101" pitchFamily="2" charset="-122"/>
                <a:sym typeface="Arial" panose="020B0604020202020204" pitchFamily="34" charset="0"/>
              </a:rPr>
              <a:t>不能早于发病日期或诊断日期；</a:t>
            </a:r>
            <a:endParaRPr lang="en-US" altLang="en-US" sz="2800" dirty="0"/>
          </a:p>
          <a:p>
            <a:pPr marL="0" lvl="0" indent="0" algn="l" eaLnBrk="1" fontAlgn="base" latinLnBrk="0" hangingPunct="1">
              <a:lnSpc>
                <a:spcPct val="100000"/>
              </a:lnSpc>
              <a:spcBef>
                <a:spcPct val="20000"/>
              </a:spcBef>
              <a:spcAft>
                <a:spcPct val="0"/>
              </a:spcAft>
              <a:buNone/>
            </a:pPr>
            <a:endParaRPr lang="zh-CN" altLang="en-US" sz="3200" u="none" baseline="0" dirty="0">
              <a:solidFill>
                <a:srgbClr val="FF0000"/>
              </a:solidFill>
              <a:latin typeface="Arial" panose="020B0604020202020204" pitchFamily="34" charset="0"/>
              <a:ea typeface="黑体" panose="02010600030101010101" pitchFamily="2" charset="-122"/>
              <a:sym typeface="Arial" panose="020B0604020202020204" pitchFamily="34" charset="0"/>
            </a:endParaRPr>
          </a:p>
          <a:p>
            <a:pPr marL="0" lvl="0" indent="0" algn="l" eaLnBrk="1" fontAlgn="base" latinLnBrk="0" hangingPunct="1">
              <a:lnSpc>
                <a:spcPct val="100000"/>
              </a:lnSpc>
              <a:spcBef>
                <a:spcPct val="20000"/>
              </a:spcBef>
              <a:spcAft>
                <a:spcPct val="0"/>
              </a:spcAft>
              <a:buFont typeface="Wingdings" panose="05000000000000000000" pitchFamily="2" charset="2"/>
              <a:buChar char="Ø"/>
            </a:pPr>
            <a:r>
              <a:rPr lang="zh-CN" altLang="en-US" sz="2800" u="none" baseline="0" dirty="0">
                <a:solidFill>
                  <a:schemeClr val="tx1"/>
                </a:solidFill>
                <a:latin typeface="Arial" panose="020B0604020202020204" pitchFamily="34" charset="0"/>
                <a:ea typeface="黑体" panose="02010600030101010101" pitchFamily="2" charset="-122"/>
                <a:sym typeface="Arial" panose="020B0604020202020204" pitchFamily="34" charset="0"/>
              </a:rPr>
              <a:t>诊断时间、医生填卡时间、发病时间</a:t>
            </a:r>
            <a:r>
              <a:rPr lang="zh-CN" altLang="en-US" sz="2800" u="none" baseline="0" dirty="0">
                <a:solidFill>
                  <a:srgbClr val="FF0000"/>
                </a:solidFill>
                <a:latin typeface="Arial" panose="020B0604020202020204" pitchFamily="34" charset="0"/>
                <a:ea typeface="黑体" panose="02010600030101010101" pitchFamily="2" charset="-122"/>
                <a:sym typeface="Arial" panose="020B0604020202020204" pitchFamily="34" charset="0"/>
              </a:rPr>
              <a:t>不能</a:t>
            </a:r>
            <a:r>
              <a:rPr lang="zh-CN" altLang="en-US" sz="2800" u="none" baseline="0" dirty="0" smtClean="0">
                <a:solidFill>
                  <a:srgbClr val="FF0000"/>
                </a:solidFill>
                <a:latin typeface="Arial" panose="020B0604020202020204" pitchFamily="34" charset="0"/>
                <a:ea typeface="黑体" panose="02010600030101010101" pitchFamily="2" charset="-122"/>
                <a:sym typeface="Arial" panose="020B0604020202020204" pitchFamily="34" charset="0"/>
              </a:rPr>
              <a:t>晚于</a:t>
            </a:r>
            <a:r>
              <a:rPr lang="zh-CN" altLang="en-US" sz="2800" u="none" baseline="0" dirty="0">
                <a:solidFill>
                  <a:srgbClr val="FF0000"/>
                </a:solidFill>
                <a:latin typeface="Arial" panose="020B0604020202020204" pitchFamily="34" charset="0"/>
                <a:ea typeface="黑体" panose="02010600030101010101" pitchFamily="2" charset="-122"/>
                <a:sym typeface="Arial" panose="020B0604020202020204" pitchFamily="34" charset="0"/>
              </a:rPr>
              <a:t>当前录卡</a:t>
            </a:r>
            <a:r>
              <a:rPr lang="zh-CN" altLang="en-US" sz="2800" u="none" baseline="0" dirty="0" smtClean="0">
                <a:solidFill>
                  <a:srgbClr val="FF0000"/>
                </a:solidFill>
                <a:latin typeface="Arial" panose="020B0604020202020204" pitchFamily="34" charset="0"/>
                <a:ea typeface="黑体" panose="02010600030101010101" pitchFamily="2" charset="-122"/>
                <a:sym typeface="Arial" panose="020B0604020202020204" pitchFamily="34" charset="0"/>
              </a:rPr>
              <a:t>时间</a:t>
            </a:r>
            <a:r>
              <a:rPr lang="zh-CN" altLang="en-US" sz="3200" u="none" baseline="0" dirty="0" smtClean="0">
                <a:solidFill>
                  <a:srgbClr val="FF0000"/>
                </a:solidFill>
                <a:latin typeface="Arial" panose="020B0604020202020204" pitchFamily="34" charset="0"/>
                <a:ea typeface="黑体" panose="02010600030101010101" pitchFamily="2" charset="-122"/>
                <a:sym typeface="Arial" panose="020B0604020202020204" pitchFamily="34" charset="0"/>
              </a:rPr>
              <a:t>。</a:t>
            </a:r>
            <a:endParaRPr lang="en-US" altLang="en-US" dirty="0"/>
          </a:p>
          <a:p>
            <a:pPr marL="0" lvl="0" indent="0" algn="l" eaLnBrk="1" fontAlgn="base" latinLnBrk="0" hangingPunct="1">
              <a:lnSpc>
                <a:spcPct val="100000"/>
              </a:lnSpc>
              <a:spcBef>
                <a:spcPct val="20000"/>
              </a:spcBef>
              <a:spcAft>
                <a:spcPct val="0"/>
              </a:spcAft>
              <a:buNone/>
            </a:pPr>
            <a:endParaRPr lang="zh-CN" altLang="en-US" sz="2800" u="none" baseline="0" dirty="0">
              <a:solidFill>
                <a:srgbClr val="FF0000"/>
              </a:solidFill>
              <a:latin typeface="Arial" panose="020B0604020202020204" pitchFamily="34" charset="0"/>
              <a:ea typeface="黑体" panose="02010600030101010101" pitchFamily="2" charset="-122"/>
              <a:sym typeface="Arial" panose="020B0604020202020204" pitchFamily="34" charset="0"/>
            </a:endParaRPr>
          </a:p>
        </p:txBody>
      </p:sp>
    </p:spTree>
    <p:custDataLst>
      <p:tags r:id="rId1"/>
    </p:custDataLst>
  </p:cSld>
  <p:clrMapOvr>
    <a:masterClrMapping/>
  </p:clrMapOvr>
  <p:transition>
    <p:blinds/>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51" name="文本占位符 1049250"/>
          <p:cNvSpPr>
            <a:spLocks noGrp="1"/>
          </p:cNvSpPr>
          <p:nvPr>
            <p:ph type="body" idx="4294967295"/>
          </p:nvPr>
        </p:nvSpPr>
        <p:spPr>
          <a:xfrm>
            <a:off x="428596" y="1125538"/>
            <a:ext cx="8215370" cy="4732354"/>
          </a:xfrm>
        </p:spPr>
        <p:txBody>
          <a:bodyPr lIns="91440" tIns="45720" rIns="91440" bIns="45720" anchor="t"/>
          <a:lstStyle/>
          <a:p>
            <a:pPr marL="0" lvl="1" indent="-285750">
              <a:buNone/>
            </a:pPr>
            <a:r>
              <a:rPr lang="zh-CN" altLang="en-US" baseline="0" dirty="0">
                <a:latin typeface="Arial" panose="020B0604020202020204" pitchFamily="34" charset="0"/>
                <a:ea typeface="黑体" panose="02010600030101010101" pitchFamily="2" charset="-122"/>
                <a:sym typeface="黑体" panose="02010600030101010101" pitchFamily="2" charset="-122"/>
              </a:rPr>
              <a:t>（</a:t>
            </a:r>
            <a:r>
              <a:rPr lang="en-US" altLang="zh-CN" sz="2800" baseline="0" dirty="0">
                <a:latin typeface="Arial" panose="020B0604020202020204" pitchFamily="34" charset="0"/>
                <a:ea typeface="黑体" panose="02010600030101010101" pitchFamily="2" charset="-122"/>
                <a:sym typeface="黑体" panose="02010600030101010101" pitchFamily="2" charset="-122"/>
              </a:rPr>
              <a:t>1</a:t>
            </a:r>
            <a:r>
              <a:rPr lang="zh-CN" altLang="en-US" sz="2800" baseline="0" dirty="0">
                <a:latin typeface="Arial" panose="020B0604020202020204" pitchFamily="34" charset="0"/>
                <a:ea typeface="黑体" panose="02010600030101010101" pitchFamily="2" charset="-122"/>
                <a:sym typeface="黑体" panose="02010600030101010101" pitchFamily="2" charset="-122"/>
              </a:rPr>
              <a:t>）医生填卡日期</a:t>
            </a:r>
            <a:r>
              <a:rPr lang="zh-CN" altLang="en-US" sz="2800" baseline="0" dirty="0">
                <a:solidFill>
                  <a:srgbClr val="FF0000"/>
                </a:solidFill>
                <a:latin typeface="Arial" panose="020B0604020202020204" pitchFamily="34" charset="0"/>
                <a:ea typeface="黑体" panose="02010600030101010101" pitchFamily="2" charset="-122"/>
                <a:sym typeface="黑体" panose="02010600030101010101" pitchFamily="2" charset="-122"/>
              </a:rPr>
              <a:t>不能早于</a:t>
            </a:r>
            <a:r>
              <a:rPr lang="zh-CN" altLang="en-US" sz="2800" baseline="0" dirty="0">
                <a:latin typeface="Arial" panose="020B0604020202020204" pitchFamily="34" charset="0"/>
                <a:ea typeface="黑体" panose="02010600030101010101" pitchFamily="2" charset="-122"/>
                <a:sym typeface="黑体" panose="02010600030101010101" pitchFamily="2" charset="-122"/>
              </a:rPr>
              <a:t>诊断时间</a:t>
            </a:r>
            <a:endParaRPr lang="en-US" altLang="en-US" dirty="0"/>
          </a:p>
          <a:p>
            <a:pPr marL="0" lvl="1" indent="-285750">
              <a:buNone/>
            </a:pPr>
            <a:endParaRPr lang="zh-CN" altLang="en-US" baseline="0" dirty="0">
              <a:latin typeface="Arial" panose="020B0604020202020204" pitchFamily="34" charset="0"/>
              <a:ea typeface="黑体" panose="02010600030101010101" pitchFamily="2" charset="-122"/>
              <a:sym typeface="Arial" panose="020B0604020202020204" pitchFamily="34" charset="0"/>
            </a:endParaRPr>
          </a:p>
          <a:p>
            <a:pPr marL="0" lvl="1" indent="-285750">
              <a:buNone/>
            </a:pPr>
            <a:endParaRPr lang="zh-CN" altLang="en-US" baseline="0" dirty="0">
              <a:latin typeface="Arial" panose="020B0604020202020204" pitchFamily="34" charset="0"/>
              <a:ea typeface="黑体" panose="02010600030101010101" pitchFamily="2" charset="-122"/>
              <a:sym typeface="Arial" panose="020B0604020202020204" pitchFamily="34" charset="0"/>
            </a:endParaRPr>
          </a:p>
        </p:txBody>
      </p:sp>
      <p:sp>
        <p:nvSpPr>
          <p:cNvPr id="1049253" name="矩形 1049252"/>
          <p:cNvSpPr/>
          <p:nvPr/>
        </p:nvSpPr>
        <p:spPr>
          <a:xfrm>
            <a:off x="395288" y="188913"/>
            <a:ext cx="8540750" cy="1143000"/>
          </a:xfrm>
          <a:prstGeom prst="rect">
            <a:avLst/>
          </a:prstGeom>
          <a:noFill/>
          <a:ln w="9525">
            <a:noFill/>
          </a:ln>
        </p:spPr>
        <p:txBody>
          <a:bodyPr vert="horz" lIns="91440" tIns="45720" rIns="91440" bIns="45720" anchor="ctr"/>
          <a:lstStyle/>
          <a:p>
            <a:pPr>
              <a:buNone/>
            </a:pPr>
            <a:r>
              <a:rPr lang="zh-CN" altLang="en-US" sz="4400" b="0" baseline="0" dirty="0">
                <a:solidFill>
                  <a:srgbClr val="8FC226"/>
                </a:solidFill>
                <a:latin typeface="Arial" panose="020B0604020202020204" pitchFamily="34" charset="0"/>
                <a:ea typeface="宋体" panose="02010600030101010101" pitchFamily="2" charset="-122"/>
                <a:sym typeface="Arial" panose="020B0604020202020204" pitchFamily="34" charset="0"/>
              </a:rPr>
              <a:t>   </a:t>
            </a:r>
            <a:endParaRPr lang="en-US" altLang="en-US" dirty="0">
              <a:latin typeface="Arial" panose="020B0604020202020204" pitchFamily="34" charset="0"/>
            </a:endParaRPr>
          </a:p>
        </p:txBody>
      </p:sp>
      <p:pic>
        <p:nvPicPr>
          <p:cNvPr id="2097218" name="图片 2097217" descr="{]9V@(LGJQ}@M9}GU[Q0S78"/>
          <p:cNvPicPr>
            <a:picLocks noChangeAspect="1"/>
          </p:cNvPicPr>
          <p:nvPr/>
        </p:nvPicPr>
        <p:blipFill>
          <a:blip r:embed="rId3"/>
          <a:srcRect/>
          <a:stretch>
            <a:fillRect/>
          </a:stretch>
        </p:blipFill>
        <p:spPr>
          <a:xfrm>
            <a:off x="2428860" y="2071678"/>
            <a:ext cx="4786346" cy="2428892"/>
          </a:xfrm>
          <a:prstGeom prst="rect">
            <a:avLst/>
          </a:prstGeom>
          <a:noFill/>
          <a:ln w="9525">
            <a:noFill/>
          </a:ln>
        </p:spPr>
      </p:pic>
    </p:spTree>
    <p:custDataLst>
      <p:tags r:id="rId1"/>
    </p:custDataLst>
  </p:cSld>
  <p:clrMapOvr>
    <a:masterClrMapping/>
  </p:clrMapOvr>
  <p:transition>
    <p:blinds/>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61" name="文本占位符 1049260"/>
          <p:cNvSpPr>
            <a:spLocks noGrp="1"/>
          </p:cNvSpPr>
          <p:nvPr>
            <p:ph type="body" idx="4294967295"/>
          </p:nvPr>
        </p:nvSpPr>
        <p:spPr>
          <a:xfrm>
            <a:off x="214282" y="214290"/>
            <a:ext cx="8643998" cy="6429419"/>
          </a:xfrm>
          <a:solidFill>
            <a:srgbClr val="FFFFFF"/>
          </a:solidFill>
          <a:ln>
            <a:solidFill>
              <a:srgbClr val="000000">
                <a:alpha val="100000"/>
              </a:srgbClr>
            </a:solidFill>
          </a:ln>
        </p:spPr>
        <p:txBody>
          <a:bodyPr lIns="91440" tIns="45720" rIns="91440" bIns="45720" anchor="t"/>
          <a:lstStyle/>
          <a:p>
            <a:pPr lvl="1" indent="-171450">
              <a:buNone/>
            </a:pPr>
            <a:r>
              <a:rPr lang="zh-CN" altLang="en-US" sz="2800" baseline="0" dirty="0">
                <a:latin typeface="Arial" panose="020B0604020202020204" pitchFamily="34" charset="0"/>
                <a:ea typeface="黑体" panose="02010600030101010101" pitchFamily="2" charset="-122"/>
                <a:sym typeface="Arial" panose="020B0604020202020204" pitchFamily="34" charset="0"/>
              </a:rPr>
              <a:t>（</a:t>
            </a:r>
            <a:r>
              <a:rPr lang="en-US" altLang="zh-CN" sz="2800" baseline="0" dirty="0">
                <a:latin typeface="Arial" panose="020B0604020202020204" pitchFamily="34" charset="0"/>
                <a:ea typeface="黑体" panose="02010600030101010101" pitchFamily="2" charset="-122"/>
                <a:sym typeface="Arial" panose="020B0604020202020204" pitchFamily="34" charset="0"/>
              </a:rPr>
              <a:t>2</a:t>
            </a:r>
            <a:r>
              <a:rPr lang="zh-CN" altLang="en-US" sz="2800" baseline="0" dirty="0">
                <a:latin typeface="Arial" panose="020B0604020202020204" pitchFamily="34" charset="0"/>
                <a:ea typeface="黑体" panose="02010600030101010101" pitchFamily="2" charset="-122"/>
                <a:sym typeface="Arial" panose="020B0604020202020204" pitchFamily="34" charset="0"/>
              </a:rPr>
              <a:t>）诊断时间、医生填卡时间、发病时间</a:t>
            </a:r>
            <a:r>
              <a:rPr lang="zh-CN" altLang="en-US" sz="2800" baseline="0" dirty="0">
                <a:solidFill>
                  <a:srgbClr val="000099"/>
                </a:solidFill>
                <a:latin typeface="Arial" panose="020B0604020202020204" pitchFamily="34" charset="0"/>
                <a:ea typeface="黑体" panose="02010600030101010101" pitchFamily="2" charset="-122"/>
                <a:sym typeface="Arial" panose="020B0604020202020204" pitchFamily="34" charset="0"/>
              </a:rPr>
              <a:t>不能晚于</a:t>
            </a:r>
            <a:r>
              <a:rPr lang="zh-CN" altLang="en-US" sz="2800" baseline="0" dirty="0">
                <a:latin typeface="Arial" panose="020B0604020202020204" pitchFamily="34" charset="0"/>
                <a:ea typeface="黑体" panose="02010600030101010101" pitchFamily="2" charset="-122"/>
                <a:sym typeface="Arial" panose="020B0604020202020204" pitchFamily="34" charset="0"/>
              </a:rPr>
              <a:t>当前录卡时间</a:t>
            </a:r>
            <a:endParaRPr lang="en-US" altLang="en-US" sz="2800" dirty="0"/>
          </a:p>
        </p:txBody>
      </p:sp>
      <p:pic>
        <p:nvPicPr>
          <p:cNvPr id="2097220" name="图片 2097219" descr="46QH`@]$~NPKGVN__[K4@D9"/>
          <p:cNvPicPr>
            <a:picLocks noChangeAspect="1"/>
          </p:cNvPicPr>
          <p:nvPr/>
        </p:nvPicPr>
        <p:blipFill>
          <a:blip r:embed="rId3"/>
          <a:srcRect/>
          <a:stretch>
            <a:fillRect/>
          </a:stretch>
        </p:blipFill>
        <p:spPr>
          <a:xfrm>
            <a:off x="4500563" y="2276475"/>
            <a:ext cx="3959225" cy="1871663"/>
          </a:xfrm>
          <a:prstGeom prst="rect">
            <a:avLst/>
          </a:prstGeom>
          <a:noFill/>
          <a:ln w="9525">
            <a:noFill/>
          </a:ln>
        </p:spPr>
      </p:pic>
      <p:pic>
        <p:nvPicPr>
          <p:cNvPr id="2097222" name="图片 2097221" descr="W`R{9[``04HHIY$YG06OM%D"/>
          <p:cNvPicPr>
            <a:picLocks noChangeAspect="1"/>
          </p:cNvPicPr>
          <p:nvPr/>
        </p:nvPicPr>
        <p:blipFill>
          <a:blip r:embed="rId4"/>
          <a:srcRect/>
          <a:stretch>
            <a:fillRect/>
          </a:stretch>
        </p:blipFill>
        <p:spPr>
          <a:xfrm>
            <a:off x="4500563" y="4365625"/>
            <a:ext cx="3887787" cy="1754188"/>
          </a:xfrm>
          <a:prstGeom prst="rect">
            <a:avLst/>
          </a:prstGeom>
          <a:noFill/>
          <a:ln w="9525">
            <a:noFill/>
          </a:ln>
        </p:spPr>
      </p:pic>
      <p:pic>
        <p:nvPicPr>
          <p:cNvPr id="2097224" name="图片 2097223" descr="`8F9E(4]}{6E)SCVC~[57TT"/>
          <p:cNvPicPr>
            <a:picLocks noChangeAspect="1"/>
          </p:cNvPicPr>
          <p:nvPr/>
        </p:nvPicPr>
        <p:blipFill>
          <a:blip r:embed="rId5"/>
          <a:srcRect/>
          <a:stretch>
            <a:fillRect/>
          </a:stretch>
        </p:blipFill>
        <p:spPr>
          <a:xfrm>
            <a:off x="323850" y="2349500"/>
            <a:ext cx="3671888" cy="3522663"/>
          </a:xfrm>
          <a:prstGeom prst="rect">
            <a:avLst/>
          </a:prstGeom>
          <a:noFill/>
          <a:ln w="9525">
            <a:noFill/>
          </a:ln>
        </p:spPr>
      </p:pic>
      <p:sp>
        <p:nvSpPr>
          <p:cNvPr id="1049263" name="椭圆 1049262"/>
          <p:cNvSpPr/>
          <p:nvPr/>
        </p:nvSpPr>
        <p:spPr>
          <a:xfrm>
            <a:off x="2700338" y="5445125"/>
            <a:ext cx="431800" cy="431800"/>
          </a:xfrm>
          <a:prstGeom prst="ellipse">
            <a:avLst/>
          </a:prstGeom>
          <a:noFill/>
          <a:ln w="38100" cap="flat" cmpd="sng">
            <a:solidFill>
              <a:srgbClr val="FF0000">
                <a:alpha val="100000"/>
              </a:srgbClr>
            </a:solidFill>
            <a:prstDash val="solid"/>
            <a:headEnd type="none" w="med" len="med"/>
            <a:tailEnd type="none" w="med" len="med"/>
          </a:ln>
        </p:spPr>
        <p:txBody>
          <a:bodyPr vert="horz" wrap="none" lIns="91440" tIns="45720" rIns="91440" bIns="45720" anchor="ctr"/>
          <a:lstStyle/>
          <a:p>
            <a:endParaRPr>
              <a:latin typeface="Arial" panose="020B0604020202020204" pitchFamily="34" charset="0"/>
            </a:endParaRPr>
          </a:p>
        </p:txBody>
      </p:sp>
      <p:sp>
        <p:nvSpPr>
          <p:cNvPr id="1049265" name="椭圆 1049264"/>
          <p:cNvSpPr/>
          <p:nvPr/>
        </p:nvSpPr>
        <p:spPr>
          <a:xfrm>
            <a:off x="2700338" y="2276475"/>
            <a:ext cx="431800" cy="431800"/>
          </a:xfrm>
          <a:prstGeom prst="ellipse">
            <a:avLst/>
          </a:prstGeom>
          <a:noFill/>
          <a:ln w="38100" cap="flat" cmpd="sng">
            <a:solidFill>
              <a:srgbClr val="FF0000">
                <a:alpha val="100000"/>
              </a:srgbClr>
            </a:solidFill>
            <a:prstDash val="solid"/>
            <a:headEnd type="none" w="med" len="med"/>
            <a:tailEnd type="none" w="med" len="med"/>
          </a:ln>
        </p:spPr>
        <p:txBody>
          <a:bodyPr vert="horz" wrap="none" lIns="91440" tIns="45720" rIns="91440" bIns="45720" anchor="ctr"/>
          <a:lstStyle/>
          <a:p>
            <a:endParaRPr>
              <a:latin typeface="Arial" panose="020B0604020202020204" pitchFamily="34" charset="0"/>
            </a:endParaRPr>
          </a:p>
        </p:txBody>
      </p:sp>
    </p:spTree>
    <p:custDataLst>
      <p:tags r:id="rId1"/>
    </p:custDataLst>
  </p:cSld>
  <p:clrMapOvr>
    <a:masterClrMapping/>
  </p:clrMapOvr>
  <p:transition>
    <p:blinds/>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73" name="标题 1049272"/>
          <p:cNvSpPr>
            <a:spLocks noGrp="1"/>
          </p:cNvSpPr>
          <p:nvPr>
            <p:ph type="title" idx="4294967295"/>
          </p:nvPr>
        </p:nvSpPr>
        <p:spPr>
          <a:xfrm>
            <a:off x="1714480" y="422275"/>
            <a:ext cx="5072098" cy="790575"/>
          </a:xfrm>
        </p:spPr>
        <p:txBody>
          <a:bodyPr lIns="91440" tIns="45720" rIns="91440" bIns="45720" anchor="ctr"/>
          <a:lstStyle/>
          <a:p>
            <a:pPr algn="ctr">
              <a:buNone/>
            </a:pPr>
            <a:r>
              <a:rPr lang="en-US" altLang="zh-CN" baseline="0" dirty="0">
                <a:latin typeface="Arial" panose="020B0604020202020204" pitchFamily="34" charset="0"/>
                <a:ea typeface="黑体" panose="02010600030101010101" pitchFamily="2" charset="-122"/>
                <a:sym typeface="Arial" panose="020B0604020202020204" pitchFamily="34" charset="0"/>
              </a:rPr>
              <a:t>18</a:t>
            </a:r>
            <a:r>
              <a:rPr lang="zh-CN" altLang="en-US" baseline="0" dirty="0">
                <a:latin typeface="Arial" panose="020B0604020202020204" pitchFamily="34" charset="0"/>
                <a:ea typeface="黑体" panose="02010600030101010101" pitchFamily="2" charset="-122"/>
                <a:sym typeface="Arial" panose="020B0604020202020204" pitchFamily="34" charset="0"/>
              </a:rPr>
              <a:t>、备注</a:t>
            </a:r>
            <a:endParaRPr lang="en-US" altLang="en-US" dirty="0"/>
          </a:p>
        </p:txBody>
      </p:sp>
      <p:sp>
        <p:nvSpPr>
          <p:cNvPr id="1049275" name="内容占位符 1049274"/>
          <p:cNvSpPr>
            <a:spLocks noGrp="1"/>
          </p:cNvSpPr>
          <p:nvPr>
            <p:ph idx="4294967295"/>
          </p:nvPr>
        </p:nvSpPr>
        <p:spPr>
          <a:xfrm>
            <a:off x="857224" y="1695450"/>
            <a:ext cx="7786742" cy="4430713"/>
          </a:xfrm>
          <a:prstGeom prst="rect">
            <a:avLst/>
          </a:prstGeom>
          <a:noFill/>
          <a:ln w="9525">
            <a:noFill/>
          </a:ln>
        </p:spPr>
        <p:txBody>
          <a:bodyPr vert="horz" lIns="91440" tIns="45720" rIns="91440" bIns="45720" anchor="t"/>
          <a:lstStyle>
            <a:lvl1pPr marL="0" lvl="0" indent="0" algn="l" defTabSz="914400" eaLnBrk="1" fontAlgn="base" latinLnBrk="0" hangingPunct="1">
              <a:lnSpc>
                <a:spcPct val="100000"/>
              </a:lnSpc>
              <a:spcBef>
                <a:spcPct val="20000"/>
              </a:spcBef>
              <a:spcAft>
                <a:spcPct val="0"/>
              </a:spcAft>
              <a:buNone/>
              <a:defRPr sz="24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1pPr>
            <a:lvl2pPr marL="457200" lvl="1" indent="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2pPr>
            <a:lvl3pPr marL="1143000" lvl="2"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3pPr>
            <a:lvl4pPr marL="1600200" lvl="3"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4pPr>
            <a:lvl5pPr marL="2057400" lvl="4"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5pPr>
          </a:lstStyle>
          <a:p>
            <a:pPr marL="0" lvl="0" indent="0" algn="l" eaLnBrk="1" fontAlgn="base" latinLnBrk="0" hangingPunct="1">
              <a:lnSpc>
                <a:spcPts val="5050"/>
              </a:lnSpc>
              <a:spcBef>
                <a:spcPct val="0"/>
              </a:spcBef>
              <a:spcAft>
                <a:spcPct val="0"/>
              </a:spcAft>
              <a:buNone/>
            </a:pPr>
            <a:r>
              <a:rPr lang="zh-CN" altLang="en-US"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       </a:t>
            </a:r>
            <a:r>
              <a:rPr lang="zh-CN" altLang="en-US" sz="2800"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   填写以上各项内容不能涵盖且需注明的信息，如病例的症状：如体温等。</a:t>
            </a:r>
            <a:endParaRPr lang="en-US" altLang="en-US" dirty="0"/>
          </a:p>
        </p:txBody>
      </p:sp>
    </p:spTree>
    <p:custDataLst>
      <p:tags r:id="rId1"/>
    </p:custDataLst>
  </p:cSld>
  <p:clrMapOvr>
    <a:masterClrMapping/>
  </p:clrMapOvr>
  <p:transition>
    <p:blinds/>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79" name="矩形 1049278"/>
          <p:cNvSpPr/>
          <p:nvPr/>
        </p:nvSpPr>
        <p:spPr>
          <a:xfrm>
            <a:off x="755650" y="476250"/>
            <a:ext cx="5616575" cy="830997"/>
          </a:xfrm>
          <a:prstGeom prst="rect">
            <a:avLst/>
          </a:prstGeom>
          <a:noFill/>
          <a:ln w="9525">
            <a:noFill/>
          </a:ln>
        </p:spPr>
        <p:txBody>
          <a:bodyPr vert="horz" lIns="91440" tIns="45720" rIns="91440" bIns="45720" anchor="t">
            <a:spAutoFit/>
          </a:bodyPr>
          <a:lstStyle/>
          <a:p>
            <a:pPr algn="ctr">
              <a:spcBef>
                <a:spcPct val="50000"/>
              </a:spcBef>
              <a:buNone/>
            </a:pPr>
            <a:r>
              <a:rPr lang="zh-CN" altLang="en-US" sz="4800" b="0" baseline="0" dirty="0" smtClean="0">
                <a:solidFill>
                  <a:srgbClr val="8FC226"/>
                </a:solidFill>
                <a:latin typeface="黑体" panose="02010600030101010101" pitchFamily="2" charset="-122"/>
                <a:sym typeface="Arial" panose="020B0604020202020204" pitchFamily="34" charset="0"/>
              </a:rPr>
              <a:t>传报卡必填项</a:t>
            </a:r>
            <a:endParaRPr lang="en-US" altLang="en-US" sz="4800" dirty="0">
              <a:latin typeface="黑体" panose="02010600030101010101" pitchFamily="2" charset="-122"/>
            </a:endParaRPr>
          </a:p>
        </p:txBody>
      </p:sp>
      <p:sp>
        <p:nvSpPr>
          <p:cNvPr id="1049281" name="矩形 1049280"/>
          <p:cNvSpPr/>
          <p:nvPr/>
        </p:nvSpPr>
        <p:spPr>
          <a:xfrm>
            <a:off x="428596" y="1655763"/>
            <a:ext cx="8320117" cy="4358116"/>
          </a:xfrm>
          <a:prstGeom prst="rect">
            <a:avLst/>
          </a:prstGeom>
          <a:noFill/>
          <a:ln w="9525">
            <a:noFill/>
          </a:ln>
        </p:spPr>
        <p:txBody>
          <a:bodyPr vert="horz" wrap="square" lIns="91440" tIns="45720" rIns="91440" bIns="45720" anchor="t">
            <a:spAutoFit/>
          </a:bodyPr>
          <a:lstStyle/>
          <a:p>
            <a:pPr marL="342900" algn="just">
              <a:lnSpc>
                <a:spcPct val="150000"/>
              </a:lnSpc>
              <a:spcBef>
                <a:spcPct val="30000"/>
              </a:spcBef>
              <a:spcAft>
                <a:spcPct val="30000"/>
              </a:spcAft>
              <a:buClr>
                <a:srgbClr val="FF0000"/>
              </a:buClr>
              <a:buFont typeface="Wingdings" panose="05000000000000000000" pitchFamily="2" charset="2"/>
              <a:buChar char="Ø"/>
            </a:pPr>
            <a:r>
              <a:rPr lang="zh-CN" altLang="en-US" sz="2800" baseline="0" dirty="0">
                <a:solidFill>
                  <a:srgbClr val="67841A"/>
                </a:solidFill>
                <a:latin typeface="黑体" panose="02010600030101010101" pitchFamily="2" charset="-122"/>
                <a:sym typeface="Arial" panose="020B0604020202020204" pitchFamily="34" charset="0"/>
              </a:rPr>
              <a:t>患者姓名</a:t>
            </a:r>
            <a:r>
              <a:rPr lang="en-US" altLang="zh-CN" sz="2800" baseline="0" dirty="0">
                <a:solidFill>
                  <a:srgbClr val="67841A"/>
                </a:solidFill>
                <a:latin typeface="黑体" panose="02010600030101010101" pitchFamily="2" charset="-122"/>
                <a:sym typeface="Arial" panose="020B0604020202020204" pitchFamily="34" charset="0"/>
              </a:rPr>
              <a:t>(14</a:t>
            </a:r>
            <a:r>
              <a:rPr lang="zh-CN" altLang="en-US" sz="2800" baseline="0" dirty="0">
                <a:solidFill>
                  <a:srgbClr val="67841A"/>
                </a:solidFill>
                <a:latin typeface="黑体" panose="02010600030101010101" pitchFamily="2" charset="-122"/>
                <a:sym typeface="Arial" panose="020B0604020202020204" pitchFamily="34" charset="0"/>
              </a:rPr>
              <a:t>岁以下患儿家长的姓名</a:t>
            </a:r>
            <a:r>
              <a:rPr lang="en-US" altLang="zh-CN" sz="2800" baseline="0" dirty="0">
                <a:solidFill>
                  <a:srgbClr val="67841A"/>
                </a:solidFill>
                <a:latin typeface="黑体" panose="02010600030101010101" pitchFamily="2" charset="-122"/>
                <a:sym typeface="Arial" panose="020B0604020202020204" pitchFamily="34" charset="0"/>
              </a:rPr>
              <a:t>)</a:t>
            </a:r>
            <a:endParaRPr lang="en-US" altLang="en-US" dirty="0">
              <a:latin typeface="黑体" panose="02010600030101010101" pitchFamily="2" charset="-122"/>
            </a:endParaRPr>
          </a:p>
          <a:p>
            <a:pPr marL="342900" algn="just">
              <a:lnSpc>
                <a:spcPct val="150000"/>
              </a:lnSpc>
              <a:spcBef>
                <a:spcPct val="30000"/>
              </a:spcBef>
              <a:spcAft>
                <a:spcPct val="30000"/>
              </a:spcAft>
              <a:buClr>
                <a:srgbClr val="FF0000"/>
              </a:buClr>
              <a:buFont typeface="Wingdings" panose="05000000000000000000" pitchFamily="2" charset="2"/>
              <a:buChar char="Ø"/>
            </a:pPr>
            <a:r>
              <a:rPr lang="zh-CN" altLang="en-US" sz="2800" baseline="0" dirty="0">
                <a:solidFill>
                  <a:srgbClr val="67841A"/>
                </a:solidFill>
                <a:latin typeface="黑体" panose="02010600030101010101" pitchFamily="2" charset="-122"/>
                <a:sym typeface="Arial" panose="020B0604020202020204" pitchFamily="34" charset="0"/>
              </a:rPr>
              <a:t>身份证号</a:t>
            </a:r>
            <a:endParaRPr lang="en-US" altLang="en-US" dirty="0">
              <a:latin typeface="黑体" panose="02010600030101010101" pitchFamily="2" charset="-122"/>
            </a:endParaRPr>
          </a:p>
          <a:p>
            <a:pPr marL="342900" algn="just">
              <a:lnSpc>
                <a:spcPct val="150000"/>
              </a:lnSpc>
              <a:spcBef>
                <a:spcPct val="30000"/>
              </a:spcBef>
              <a:spcAft>
                <a:spcPct val="30000"/>
              </a:spcAft>
              <a:buClr>
                <a:srgbClr val="FF0000"/>
              </a:buClr>
              <a:buFont typeface="Wingdings" panose="05000000000000000000" pitchFamily="2" charset="2"/>
              <a:buChar char="Ø"/>
            </a:pPr>
            <a:r>
              <a:rPr lang="zh-CN" altLang="en-US" sz="2800" baseline="0" dirty="0">
                <a:solidFill>
                  <a:srgbClr val="67841A"/>
                </a:solidFill>
                <a:latin typeface="黑体" panose="02010600030101010101" pitchFamily="2" charset="-122"/>
                <a:sym typeface="Arial" panose="020B0604020202020204" pitchFamily="34" charset="0"/>
              </a:rPr>
              <a:t>联系</a:t>
            </a:r>
            <a:r>
              <a:rPr lang="zh-CN" altLang="en-US" sz="2800" baseline="0" dirty="0" smtClean="0">
                <a:solidFill>
                  <a:srgbClr val="67841A"/>
                </a:solidFill>
                <a:latin typeface="黑体" panose="02010600030101010101" pitchFamily="2" charset="-122"/>
                <a:sym typeface="Arial" panose="020B0604020202020204" pitchFamily="34" charset="0"/>
              </a:rPr>
              <a:t>电话</a:t>
            </a:r>
            <a:endParaRPr lang="en-US" altLang="en-US" dirty="0">
              <a:latin typeface="黑体" panose="02010600030101010101" pitchFamily="2" charset="-122"/>
            </a:endParaRPr>
          </a:p>
          <a:p>
            <a:pPr marL="342900" algn="just">
              <a:lnSpc>
                <a:spcPct val="150000"/>
              </a:lnSpc>
              <a:spcBef>
                <a:spcPct val="30000"/>
              </a:spcBef>
              <a:spcAft>
                <a:spcPct val="30000"/>
              </a:spcAft>
              <a:buClr>
                <a:srgbClr val="FF0000"/>
              </a:buClr>
              <a:buFont typeface="Wingdings" panose="05000000000000000000" pitchFamily="2" charset="2"/>
              <a:buChar char="Ø"/>
            </a:pPr>
            <a:r>
              <a:rPr lang="zh-CN" altLang="en-US" sz="2800" baseline="0" dirty="0">
                <a:solidFill>
                  <a:srgbClr val="67841A"/>
                </a:solidFill>
                <a:latin typeface="黑体" panose="02010600030101010101" pitchFamily="2" charset="-122"/>
                <a:sym typeface="Arial" panose="020B0604020202020204" pitchFamily="34" charset="0"/>
              </a:rPr>
              <a:t>性别</a:t>
            </a:r>
            <a:endParaRPr lang="en-US" altLang="en-US" dirty="0">
              <a:latin typeface="黑体" panose="02010600030101010101" pitchFamily="2" charset="-122"/>
            </a:endParaRPr>
          </a:p>
          <a:p>
            <a:pPr marL="342900" algn="just">
              <a:lnSpc>
                <a:spcPct val="150000"/>
              </a:lnSpc>
              <a:spcBef>
                <a:spcPct val="30000"/>
              </a:spcBef>
              <a:spcAft>
                <a:spcPct val="30000"/>
              </a:spcAft>
              <a:buClr>
                <a:srgbClr val="FF0000"/>
              </a:buClr>
              <a:buFont typeface="Wingdings" panose="05000000000000000000" pitchFamily="2" charset="2"/>
              <a:buChar char="Ø"/>
            </a:pPr>
            <a:r>
              <a:rPr lang="zh-CN" altLang="en-US" sz="2800" baseline="0" dirty="0">
                <a:solidFill>
                  <a:srgbClr val="67841A"/>
                </a:solidFill>
                <a:latin typeface="黑体" panose="02010600030101010101" pitchFamily="2" charset="-122"/>
                <a:sym typeface="Arial" panose="020B0604020202020204" pitchFamily="34" charset="0"/>
              </a:rPr>
              <a:t>出生日期（如果出生日期不详，填实足年龄）</a:t>
            </a:r>
            <a:endParaRPr lang="en-US" altLang="en-US" dirty="0">
              <a:latin typeface="黑体" panose="02010600030101010101" pitchFamily="2" charset="-122"/>
            </a:endParaRPr>
          </a:p>
        </p:txBody>
      </p:sp>
    </p:spTree>
    <p:custDataLst>
      <p:tags r:id="rId1"/>
    </p:custDataLst>
  </p:cSld>
  <p:clrMapOvr>
    <a:masterClrMapping/>
  </p:clrMapOvr>
  <p:transition>
    <p:blinds/>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85" name="矩形 1049284"/>
          <p:cNvSpPr/>
          <p:nvPr/>
        </p:nvSpPr>
        <p:spPr>
          <a:xfrm>
            <a:off x="468313" y="1268413"/>
            <a:ext cx="8208962" cy="4745915"/>
          </a:xfrm>
          <a:prstGeom prst="rect">
            <a:avLst/>
          </a:prstGeom>
          <a:noFill/>
          <a:ln w="9525">
            <a:noFill/>
          </a:ln>
        </p:spPr>
        <p:txBody>
          <a:bodyPr vert="horz" lIns="91440" tIns="45720" rIns="91440" bIns="45720" anchor="t">
            <a:spAutoFit/>
          </a:bodyPr>
          <a:lstStyle/>
          <a:p>
            <a:pPr marL="342900" algn="just">
              <a:lnSpc>
                <a:spcPct val="150000"/>
              </a:lnSpc>
              <a:spcBef>
                <a:spcPct val="30000"/>
              </a:spcBef>
              <a:spcAft>
                <a:spcPct val="30000"/>
              </a:spcAft>
              <a:buClr>
                <a:srgbClr val="FF0000"/>
              </a:buClr>
              <a:buFont typeface="Wingdings" panose="05000000000000000000" pitchFamily="2" charset="2"/>
              <a:buChar char="Ø"/>
            </a:pPr>
            <a:r>
              <a:rPr lang="zh-CN" altLang="en-US" sz="2800" baseline="0" dirty="0">
                <a:solidFill>
                  <a:srgbClr val="67841A"/>
                </a:solidFill>
                <a:latin typeface="Arial" panose="020B0604020202020204" pitchFamily="34" charset="0"/>
                <a:ea typeface="宋体" panose="02010600030101010101" pitchFamily="2" charset="-122"/>
                <a:sym typeface="Arial" panose="020B0604020202020204" pitchFamily="34" charset="0"/>
              </a:rPr>
              <a:t>工作单位</a:t>
            </a:r>
            <a:r>
              <a:rPr lang="en-US" altLang="zh-CN" sz="2800" baseline="0" dirty="0">
                <a:solidFill>
                  <a:srgbClr val="67841A"/>
                </a:solidFill>
                <a:latin typeface="Arial" panose="020B0604020202020204" pitchFamily="34" charset="0"/>
                <a:ea typeface="宋体" panose="02010600030101010101" pitchFamily="2" charset="-122"/>
                <a:sym typeface="Arial" panose="020B0604020202020204" pitchFamily="34" charset="0"/>
              </a:rPr>
              <a:t>(</a:t>
            </a:r>
            <a:r>
              <a:rPr lang="zh-CN" altLang="en-US" sz="2800" baseline="0" dirty="0">
                <a:solidFill>
                  <a:srgbClr val="67841A"/>
                </a:solidFill>
                <a:latin typeface="Arial" panose="020B0604020202020204" pitchFamily="34" charset="0"/>
                <a:ea typeface="宋体" panose="02010600030101010101" pitchFamily="2" charset="-122"/>
                <a:sym typeface="Arial" panose="020B0604020202020204" pitchFamily="34" charset="0"/>
              </a:rPr>
              <a:t>幼托儿童、学生、干部、工人、民工、教师和医务人员等职业相对应的工作单位设为必填项</a:t>
            </a:r>
            <a:r>
              <a:rPr lang="en-US" altLang="zh-CN" sz="2800" baseline="0" dirty="0">
                <a:solidFill>
                  <a:srgbClr val="67841A"/>
                </a:solidFill>
                <a:latin typeface="Arial" panose="020B0604020202020204" pitchFamily="34" charset="0"/>
                <a:ea typeface="宋体" panose="02010600030101010101" pitchFamily="2" charset="-122"/>
                <a:sym typeface="Arial" panose="020B0604020202020204" pitchFamily="34" charset="0"/>
              </a:rPr>
              <a:t>)</a:t>
            </a:r>
            <a:endParaRPr lang="en-US" altLang="en-US" dirty="0">
              <a:latin typeface="Arial" panose="020B0604020202020204" pitchFamily="34" charset="0"/>
            </a:endParaRPr>
          </a:p>
          <a:p>
            <a:pPr marL="342900" algn="just">
              <a:lnSpc>
                <a:spcPct val="150000"/>
              </a:lnSpc>
              <a:spcBef>
                <a:spcPct val="30000"/>
              </a:spcBef>
              <a:spcAft>
                <a:spcPct val="30000"/>
              </a:spcAft>
              <a:buClr>
                <a:srgbClr val="FF0000"/>
              </a:buClr>
              <a:buFont typeface="Wingdings" panose="05000000000000000000" pitchFamily="2" charset="2"/>
              <a:buChar char="Ø"/>
            </a:pPr>
            <a:r>
              <a:rPr lang="zh-CN" altLang="en-US" sz="2800" baseline="0" dirty="0">
                <a:solidFill>
                  <a:srgbClr val="67841A"/>
                </a:solidFill>
                <a:latin typeface="Arial" panose="020B0604020202020204" pitchFamily="34" charset="0"/>
                <a:ea typeface="宋体" panose="02010600030101010101" pitchFamily="2" charset="-122"/>
                <a:sym typeface="Arial" panose="020B0604020202020204" pitchFamily="34" charset="0"/>
              </a:rPr>
              <a:t>病人属于</a:t>
            </a:r>
            <a:endParaRPr lang="en-US" altLang="en-US" dirty="0">
              <a:latin typeface="Arial" panose="020B0604020202020204" pitchFamily="34" charset="0"/>
            </a:endParaRPr>
          </a:p>
          <a:p>
            <a:pPr marL="342900" algn="just">
              <a:lnSpc>
                <a:spcPct val="150000"/>
              </a:lnSpc>
              <a:spcBef>
                <a:spcPct val="30000"/>
              </a:spcBef>
              <a:spcAft>
                <a:spcPct val="30000"/>
              </a:spcAft>
              <a:buClr>
                <a:srgbClr val="FF0000"/>
              </a:buClr>
              <a:buFont typeface="Wingdings" panose="05000000000000000000" pitchFamily="2" charset="2"/>
              <a:buChar char="Ø"/>
            </a:pPr>
            <a:r>
              <a:rPr lang="zh-CN" altLang="en-US" sz="2800" baseline="0" dirty="0">
                <a:solidFill>
                  <a:srgbClr val="67841A"/>
                </a:solidFill>
                <a:latin typeface="Arial" panose="020B0604020202020204" pitchFamily="34" charset="0"/>
                <a:ea typeface="宋体" panose="02010600030101010101" pitchFamily="2" charset="-122"/>
                <a:sym typeface="Arial" panose="020B0604020202020204" pitchFamily="34" charset="0"/>
              </a:rPr>
              <a:t>现住址</a:t>
            </a:r>
            <a:endParaRPr lang="en-US" altLang="en-US" dirty="0">
              <a:latin typeface="Arial" panose="020B0604020202020204" pitchFamily="34" charset="0"/>
            </a:endParaRPr>
          </a:p>
          <a:p>
            <a:pPr marL="342900" algn="just">
              <a:lnSpc>
                <a:spcPct val="150000"/>
              </a:lnSpc>
              <a:spcBef>
                <a:spcPct val="30000"/>
              </a:spcBef>
              <a:spcAft>
                <a:spcPct val="30000"/>
              </a:spcAft>
              <a:buClr>
                <a:srgbClr val="FF0000"/>
              </a:buClr>
              <a:buFont typeface="Wingdings" panose="05000000000000000000" pitchFamily="2" charset="2"/>
              <a:buChar char="Ø"/>
            </a:pPr>
            <a:r>
              <a:rPr lang="zh-CN" altLang="en-US" sz="2800" baseline="0" dirty="0">
                <a:solidFill>
                  <a:srgbClr val="67841A"/>
                </a:solidFill>
                <a:latin typeface="Arial" panose="020B0604020202020204" pitchFamily="34" charset="0"/>
                <a:ea typeface="宋体" panose="02010600030101010101" pitchFamily="2" charset="-122"/>
                <a:sym typeface="Arial" panose="020B0604020202020204" pitchFamily="34" charset="0"/>
              </a:rPr>
              <a:t>患者职业</a:t>
            </a:r>
            <a:endParaRPr lang="en-US" altLang="en-US" dirty="0">
              <a:latin typeface="Arial" panose="020B0604020202020204" pitchFamily="34" charset="0"/>
            </a:endParaRPr>
          </a:p>
        </p:txBody>
      </p:sp>
      <p:sp>
        <p:nvSpPr>
          <p:cNvPr id="1049287" name="矩形 1049286"/>
          <p:cNvSpPr/>
          <p:nvPr/>
        </p:nvSpPr>
        <p:spPr>
          <a:xfrm>
            <a:off x="755650" y="476250"/>
            <a:ext cx="5616575" cy="762000"/>
          </a:xfrm>
          <a:prstGeom prst="rect">
            <a:avLst/>
          </a:prstGeom>
          <a:noFill/>
          <a:ln w="9525">
            <a:noFill/>
          </a:ln>
        </p:spPr>
        <p:txBody>
          <a:bodyPr vert="horz" lIns="91440" tIns="45720" rIns="91440" bIns="45720" anchor="t">
            <a:spAutoFit/>
          </a:bodyPr>
          <a:lstStyle/>
          <a:p>
            <a:pPr algn="ctr">
              <a:spcBef>
                <a:spcPct val="50000"/>
              </a:spcBef>
              <a:buNone/>
            </a:pPr>
            <a:r>
              <a:rPr lang="zh-CN" altLang="en-US" sz="4400" b="0" baseline="0" dirty="0">
                <a:solidFill>
                  <a:srgbClr val="8FC226"/>
                </a:solidFill>
                <a:latin typeface="Arial" panose="020B0604020202020204" pitchFamily="34" charset="0"/>
                <a:ea typeface="宋体" panose="02010600030101010101" pitchFamily="2" charset="-122"/>
                <a:sym typeface="Arial" panose="020B0604020202020204" pitchFamily="34" charset="0"/>
              </a:rPr>
              <a:t>传报卡必填项</a:t>
            </a:r>
            <a:endParaRPr lang="en-US" altLang="en-US" dirty="0">
              <a:latin typeface="Arial" panose="020B0604020202020204" pitchFamily="34" charset="0"/>
            </a:endParaRPr>
          </a:p>
        </p:txBody>
      </p:sp>
    </p:spTree>
    <p:custDataLst>
      <p:tags r:id="rId1"/>
    </p:custDataLst>
  </p:cSld>
  <p:clrMapOvr>
    <a:masterClrMapping/>
  </p:clrMapOvr>
  <p:transition>
    <p:blinds/>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91" name="矩形 1049290"/>
          <p:cNvSpPr/>
          <p:nvPr/>
        </p:nvSpPr>
        <p:spPr>
          <a:xfrm>
            <a:off x="539750" y="1268413"/>
            <a:ext cx="4608513" cy="5181600"/>
          </a:xfrm>
          <a:prstGeom prst="rect">
            <a:avLst/>
          </a:prstGeom>
          <a:noFill/>
          <a:ln w="9525">
            <a:noFill/>
          </a:ln>
        </p:spPr>
        <p:txBody>
          <a:bodyPr vert="horz" lIns="91440" tIns="45720" rIns="91440" bIns="45720" anchor="t">
            <a:spAutoFit/>
          </a:bodyPr>
          <a:lstStyle/>
          <a:p>
            <a:pPr marL="342900" algn="just">
              <a:lnSpc>
                <a:spcPct val="150000"/>
              </a:lnSpc>
              <a:spcBef>
                <a:spcPct val="30000"/>
              </a:spcBef>
              <a:spcAft>
                <a:spcPct val="30000"/>
              </a:spcAft>
              <a:buClr>
                <a:srgbClr val="FF0000"/>
              </a:buClr>
              <a:buFont typeface="Wingdings" panose="05000000000000000000" pitchFamily="2" charset="2"/>
              <a:buChar char="§"/>
            </a:pPr>
            <a:r>
              <a:rPr lang="zh-CN" altLang="en-US" sz="2800" baseline="0" dirty="0">
                <a:solidFill>
                  <a:srgbClr val="67841A"/>
                </a:solidFill>
                <a:latin typeface="Arial" panose="020B0604020202020204" pitchFamily="34" charset="0"/>
                <a:ea typeface="宋体" panose="02010600030101010101" pitchFamily="2" charset="-122"/>
                <a:sym typeface="Arial" panose="020B0604020202020204" pitchFamily="34" charset="0"/>
              </a:rPr>
              <a:t>病例分类</a:t>
            </a:r>
            <a:endParaRPr lang="en-US" altLang="en-US" dirty="0">
              <a:latin typeface="Arial" panose="020B0604020202020204" pitchFamily="34" charset="0"/>
            </a:endParaRPr>
          </a:p>
          <a:p>
            <a:pPr marL="342900" algn="just">
              <a:lnSpc>
                <a:spcPct val="150000"/>
              </a:lnSpc>
              <a:spcBef>
                <a:spcPct val="30000"/>
              </a:spcBef>
              <a:spcAft>
                <a:spcPct val="30000"/>
              </a:spcAft>
              <a:buClr>
                <a:srgbClr val="FF0000"/>
              </a:buClr>
              <a:buFont typeface="Wingdings" panose="05000000000000000000" pitchFamily="2" charset="2"/>
              <a:buChar char="§"/>
            </a:pPr>
            <a:r>
              <a:rPr lang="zh-CN" altLang="en-US" sz="2800" baseline="0" dirty="0">
                <a:solidFill>
                  <a:srgbClr val="67841A"/>
                </a:solidFill>
                <a:latin typeface="Arial" panose="020B0604020202020204" pitchFamily="34" charset="0"/>
                <a:ea typeface="宋体" panose="02010600030101010101" pitchFamily="2" charset="-122"/>
                <a:sym typeface="Arial" panose="020B0604020202020204" pitchFamily="34" charset="0"/>
              </a:rPr>
              <a:t>发病日期</a:t>
            </a:r>
            <a:endParaRPr lang="en-US" altLang="en-US" dirty="0">
              <a:latin typeface="Arial" panose="020B0604020202020204" pitchFamily="34" charset="0"/>
            </a:endParaRPr>
          </a:p>
          <a:p>
            <a:pPr marL="342900" algn="just">
              <a:lnSpc>
                <a:spcPct val="150000"/>
              </a:lnSpc>
              <a:spcBef>
                <a:spcPct val="30000"/>
              </a:spcBef>
              <a:spcAft>
                <a:spcPct val="30000"/>
              </a:spcAft>
              <a:buClr>
                <a:srgbClr val="FF0000"/>
              </a:buClr>
              <a:buFont typeface="Wingdings" panose="05000000000000000000" pitchFamily="2" charset="2"/>
              <a:buChar char="§"/>
            </a:pPr>
            <a:r>
              <a:rPr lang="zh-CN" altLang="en-US" sz="2800" baseline="0" dirty="0">
                <a:solidFill>
                  <a:srgbClr val="67841A"/>
                </a:solidFill>
                <a:latin typeface="Arial" panose="020B0604020202020204" pitchFamily="34" charset="0"/>
                <a:ea typeface="宋体" panose="02010600030101010101" pitchFamily="2" charset="-122"/>
                <a:sym typeface="Arial" panose="020B0604020202020204" pitchFamily="34" charset="0"/>
              </a:rPr>
              <a:t>诊断日期，精确到小时。</a:t>
            </a:r>
            <a:endParaRPr lang="en-US" altLang="en-US" dirty="0">
              <a:latin typeface="Arial" panose="020B0604020202020204" pitchFamily="34" charset="0"/>
            </a:endParaRPr>
          </a:p>
          <a:p>
            <a:pPr marL="342900" algn="just">
              <a:lnSpc>
                <a:spcPct val="150000"/>
              </a:lnSpc>
              <a:spcBef>
                <a:spcPct val="30000"/>
              </a:spcBef>
              <a:spcAft>
                <a:spcPct val="30000"/>
              </a:spcAft>
              <a:buClr>
                <a:srgbClr val="FF0000"/>
              </a:buClr>
              <a:buFont typeface="Wingdings" panose="05000000000000000000" pitchFamily="2" charset="2"/>
              <a:buChar char="§"/>
            </a:pPr>
            <a:r>
              <a:rPr lang="zh-CN" altLang="en-US" sz="2800" baseline="0" dirty="0">
                <a:solidFill>
                  <a:srgbClr val="67841A"/>
                </a:solidFill>
                <a:latin typeface="Arial" panose="020B0604020202020204" pitchFamily="34" charset="0"/>
                <a:ea typeface="宋体" panose="02010600030101010101" pitchFamily="2" charset="-122"/>
                <a:sym typeface="Arial" panose="020B0604020202020204" pitchFamily="34" charset="0"/>
              </a:rPr>
              <a:t>疾病名称</a:t>
            </a:r>
            <a:endParaRPr lang="en-US" altLang="en-US" dirty="0">
              <a:latin typeface="Arial" panose="020B0604020202020204" pitchFamily="34" charset="0"/>
            </a:endParaRPr>
          </a:p>
          <a:p>
            <a:pPr marL="342900" algn="just">
              <a:lnSpc>
                <a:spcPct val="150000"/>
              </a:lnSpc>
              <a:spcBef>
                <a:spcPct val="30000"/>
              </a:spcBef>
              <a:spcAft>
                <a:spcPct val="30000"/>
              </a:spcAft>
              <a:buClr>
                <a:srgbClr val="FF0000"/>
              </a:buClr>
              <a:buFont typeface="Wingdings" panose="05000000000000000000" pitchFamily="2" charset="2"/>
              <a:buChar char="§"/>
            </a:pPr>
            <a:endParaRPr lang="zh-CN" altLang="en-US" sz="2800" baseline="0" dirty="0">
              <a:solidFill>
                <a:srgbClr val="67841A"/>
              </a:solidFill>
              <a:latin typeface="Arial" panose="020B0604020202020204" pitchFamily="34" charset="0"/>
              <a:ea typeface="宋体" panose="02010600030101010101" pitchFamily="2" charset="-122"/>
              <a:sym typeface="Arial" panose="020B0604020202020204" pitchFamily="34" charset="0"/>
            </a:endParaRPr>
          </a:p>
          <a:p>
            <a:pPr marL="342900" algn="just">
              <a:lnSpc>
                <a:spcPct val="150000"/>
              </a:lnSpc>
              <a:spcBef>
                <a:spcPct val="30000"/>
              </a:spcBef>
              <a:spcAft>
                <a:spcPct val="30000"/>
              </a:spcAft>
              <a:buClr>
                <a:srgbClr val="FF0000"/>
              </a:buClr>
              <a:buFont typeface="Wingdings" panose="05000000000000000000" pitchFamily="2" charset="2"/>
              <a:buChar char="§"/>
            </a:pPr>
            <a:endParaRPr lang="zh-CN" altLang="en-US" sz="2800" baseline="0" dirty="0">
              <a:solidFill>
                <a:srgbClr val="67841A"/>
              </a:solidFill>
              <a:latin typeface="Arial" panose="020B0604020202020204" pitchFamily="34" charset="0"/>
              <a:ea typeface="宋体" panose="02010600030101010101" pitchFamily="2" charset="-122"/>
              <a:sym typeface="Arial" panose="020B0604020202020204" pitchFamily="34" charset="0"/>
            </a:endParaRPr>
          </a:p>
        </p:txBody>
      </p:sp>
      <p:sp>
        <p:nvSpPr>
          <p:cNvPr id="1049293" name="矩形 1049292"/>
          <p:cNvSpPr/>
          <p:nvPr/>
        </p:nvSpPr>
        <p:spPr>
          <a:xfrm>
            <a:off x="5724525" y="1196975"/>
            <a:ext cx="3168650" cy="1631950"/>
          </a:xfrm>
          <a:prstGeom prst="rect">
            <a:avLst/>
          </a:prstGeom>
          <a:noFill/>
          <a:ln w="9525">
            <a:noFill/>
          </a:ln>
        </p:spPr>
        <p:txBody>
          <a:bodyPr vert="horz" lIns="91440" tIns="45720" rIns="91440" bIns="45720" anchor="t">
            <a:spAutoFit/>
          </a:bodyPr>
          <a:lstStyle/>
          <a:p>
            <a:pPr marL="342900" algn="just">
              <a:lnSpc>
                <a:spcPct val="150000"/>
              </a:lnSpc>
              <a:spcBef>
                <a:spcPct val="30000"/>
              </a:spcBef>
              <a:spcAft>
                <a:spcPct val="30000"/>
              </a:spcAft>
              <a:buClr>
                <a:srgbClr val="FF0000"/>
              </a:buClr>
              <a:buFont typeface="Wingdings" panose="05000000000000000000" pitchFamily="2" charset="2"/>
              <a:buChar char="§"/>
            </a:pPr>
            <a:r>
              <a:rPr lang="zh-CN" altLang="en-US" sz="2800" baseline="0" dirty="0">
                <a:solidFill>
                  <a:srgbClr val="67841A"/>
                </a:solidFill>
                <a:latin typeface="Arial" panose="020B0604020202020204" pitchFamily="34" charset="0"/>
                <a:ea typeface="宋体" panose="02010600030101010101" pitchFamily="2" charset="-122"/>
                <a:sym typeface="Arial" panose="020B0604020202020204" pitchFamily="34" charset="0"/>
              </a:rPr>
              <a:t>填卡医生</a:t>
            </a:r>
            <a:endParaRPr lang="en-US" altLang="en-US" dirty="0">
              <a:latin typeface="Arial" panose="020B0604020202020204" pitchFamily="34" charset="0"/>
            </a:endParaRPr>
          </a:p>
          <a:p>
            <a:pPr marL="342900" algn="just">
              <a:lnSpc>
                <a:spcPct val="150000"/>
              </a:lnSpc>
              <a:spcBef>
                <a:spcPct val="30000"/>
              </a:spcBef>
              <a:spcAft>
                <a:spcPct val="30000"/>
              </a:spcAft>
              <a:buClr>
                <a:srgbClr val="FF0000"/>
              </a:buClr>
              <a:buSzPct val="50000"/>
              <a:buFont typeface="Wingdings" panose="05000000000000000000" pitchFamily="2" charset="2"/>
              <a:buChar char="n"/>
            </a:pPr>
            <a:r>
              <a:rPr lang="zh-CN" altLang="en-US" sz="2800" baseline="0" dirty="0">
                <a:solidFill>
                  <a:srgbClr val="67841A"/>
                </a:solidFill>
                <a:latin typeface="Arial" panose="020B0604020202020204" pitchFamily="34" charset="0"/>
                <a:ea typeface="宋体" panose="02010600030101010101" pitchFamily="2" charset="-122"/>
                <a:sym typeface="黑体" panose="02010600030101010101" pitchFamily="2" charset="-122"/>
              </a:rPr>
              <a:t>医生填卡日期</a:t>
            </a:r>
            <a:endParaRPr lang="en-US" altLang="en-US" dirty="0">
              <a:latin typeface="Arial" panose="020B0604020202020204" pitchFamily="34" charset="0"/>
            </a:endParaRPr>
          </a:p>
        </p:txBody>
      </p:sp>
      <p:sp>
        <p:nvSpPr>
          <p:cNvPr id="1049295" name="矩形 1049294"/>
          <p:cNvSpPr/>
          <p:nvPr/>
        </p:nvSpPr>
        <p:spPr>
          <a:xfrm>
            <a:off x="755650" y="476250"/>
            <a:ext cx="5616575" cy="762000"/>
          </a:xfrm>
          <a:prstGeom prst="rect">
            <a:avLst/>
          </a:prstGeom>
          <a:noFill/>
          <a:ln w="9525">
            <a:noFill/>
          </a:ln>
        </p:spPr>
        <p:txBody>
          <a:bodyPr vert="horz" lIns="91440" tIns="45720" rIns="91440" bIns="45720" anchor="t">
            <a:spAutoFit/>
          </a:bodyPr>
          <a:lstStyle/>
          <a:p>
            <a:pPr algn="ctr">
              <a:spcBef>
                <a:spcPct val="50000"/>
              </a:spcBef>
              <a:buNone/>
            </a:pPr>
            <a:r>
              <a:rPr lang="zh-CN" altLang="en-US" sz="4400" b="0" baseline="0" dirty="0">
                <a:solidFill>
                  <a:srgbClr val="8FC226"/>
                </a:solidFill>
                <a:latin typeface="Arial" panose="020B0604020202020204" pitchFamily="34" charset="0"/>
                <a:ea typeface="宋体" panose="02010600030101010101" pitchFamily="2" charset="-122"/>
                <a:sym typeface="Arial" panose="020B0604020202020204" pitchFamily="34" charset="0"/>
              </a:rPr>
              <a:t>传报卡必填项</a:t>
            </a:r>
            <a:endParaRPr lang="en-US" altLang="en-US" dirty="0">
              <a:latin typeface="Arial" panose="020B0604020202020204" pitchFamily="34" charset="0"/>
            </a:endParaRPr>
          </a:p>
        </p:txBody>
      </p:sp>
    </p:spTree>
    <p:custDataLst>
      <p:tags r:id="rId1"/>
    </p:custDataLst>
  </p:cSld>
  <p:clrMapOvr>
    <a:masterClrMapping/>
  </p:clrMapOvr>
  <p:transition>
    <p:blinds/>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69" name="矩形 1048968"/>
          <p:cNvSpPr/>
          <p:nvPr/>
        </p:nvSpPr>
        <p:spPr>
          <a:xfrm>
            <a:off x="1219200" y="381000"/>
            <a:ext cx="6089650" cy="579438"/>
          </a:xfrm>
          <a:prstGeom prst="rect">
            <a:avLst/>
          </a:prstGeom>
          <a:noFill/>
          <a:ln w="9525">
            <a:noFill/>
          </a:ln>
        </p:spPr>
        <p:txBody>
          <a:bodyPr vert="horz" lIns="91440" tIns="45720" rIns="91440" bIns="45720" anchor="t">
            <a:spAutoFit/>
          </a:bodyPr>
          <a:lstStyle/>
          <a:p>
            <a:pPr>
              <a:spcBef>
                <a:spcPct val="50000"/>
              </a:spcBef>
              <a:buNone/>
            </a:pPr>
            <a:r>
              <a:rPr lang="zh-CN" altLang="en-US" sz="3200" baseline="0" dirty="0">
                <a:solidFill>
                  <a:srgbClr val="67841A"/>
                </a:solidFill>
                <a:latin typeface="Arial" panose="020B0604020202020204" pitchFamily="34" charset="0"/>
                <a:ea typeface="宋体" panose="02010600030101010101" pitchFamily="2" charset="-122"/>
                <a:sym typeface="Arial" panose="020B0604020202020204" pitchFamily="34" charset="0"/>
              </a:rPr>
              <a:t>中华人民共和国传染病防治法</a:t>
            </a:r>
            <a:endParaRPr lang="en-US" altLang="en-US" dirty="0">
              <a:latin typeface="Arial" panose="020B0604020202020204" pitchFamily="34" charset="0"/>
            </a:endParaRPr>
          </a:p>
        </p:txBody>
      </p:sp>
      <p:sp>
        <p:nvSpPr>
          <p:cNvPr id="1048971" name="矩形 1048970"/>
          <p:cNvSpPr/>
          <p:nvPr/>
        </p:nvSpPr>
        <p:spPr>
          <a:xfrm>
            <a:off x="395288" y="1268413"/>
            <a:ext cx="8281987" cy="4749800"/>
          </a:xfrm>
          <a:prstGeom prst="rect">
            <a:avLst/>
          </a:prstGeom>
          <a:noFill/>
          <a:ln w="9525">
            <a:noFill/>
          </a:ln>
        </p:spPr>
        <p:txBody>
          <a:bodyPr vert="horz" lIns="91440" tIns="45720" rIns="91440" bIns="45720" anchor="t">
            <a:spAutoFit/>
          </a:bodyPr>
          <a:lstStyle/>
          <a:p>
            <a:pPr algn="just">
              <a:lnSpc>
                <a:spcPct val="150000"/>
              </a:lnSpc>
              <a:spcBef>
                <a:spcPct val="50000"/>
              </a:spcBef>
              <a:buClr>
                <a:srgbClr val="8FC226"/>
              </a:buClr>
              <a:buNone/>
            </a:pPr>
            <a:r>
              <a:rPr lang="zh-CN" altLang="en-US" sz="2800" baseline="0" dirty="0">
                <a:solidFill>
                  <a:srgbClr val="FF0000"/>
                </a:solidFill>
                <a:latin typeface="Times New Roman" panose="02020603050405020304" pitchFamily="18" charset="0"/>
                <a:ea typeface="宋体" panose="02010600030101010101" pitchFamily="2" charset="-122"/>
                <a:sym typeface="Arial" panose="020B0604020202020204" pitchFamily="34" charset="0"/>
              </a:rPr>
              <a:t>第三十条</a:t>
            </a:r>
            <a:r>
              <a:rPr lang="zh-CN" altLang="en-US" sz="2800" baseline="0" dirty="0">
                <a:solidFill>
                  <a:srgbClr val="808080"/>
                </a:solidFill>
                <a:latin typeface="Times New Roman" panose="02020603050405020304" pitchFamily="18" charset="0"/>
                <a:ea typeface="宋体" panose="02010600030101010101" pitchFamily="2" charset="-122"/>
                <a:sym typeface="Arial" panose="020B0604020202020204" pitchFamily="34" charset="0"/>
              </a:rPr>
              <a:t> </a:t>
            </a:r>
            <a:endParaRPr lang="en-US" altLang="en-US" dirty="0">
              <a:latin typeface="Arial" panose="020B0604020202020204" pitchFamily="34" charset="0"/>
            </a:endParaRPr>
          </a:p>
          <a:p>
            <a:pPr algn="just">
              <a:lnSpc>
                <a:spcPct val="150000"/>
              </a:lnSpc>
              <a:spcBef>
                <a:spcPct val="50000"/>
              </a:spcBef>
              <a:buClr>
                <a:srgbClr val="8FC226"/>
              </a:buClr>
              <a:buNone/>
            </a:pPr>
            <a:r>
              <a:rPr lang="zh-CN" altLang="en-US" sz="2800" baseline="0" dirty="0">
                <a:solidFill>
                  <a:srgbClr val="67841A"/>
                </a:solidFill>
                <a:latin typeface="Times New Roman" panose="02020603050405020304" pitchFamily="18" charset="0"/>
                <a:ea typeface="宋体" panose="02010600030101010101" pitchFamily="2" charset="-122"/>
                <a:sym typeface="Arial" panose="020B0604020202020204" pitchFamily="34" charset="0"/>
              </a:rPr>
              <a:t>疾病预防控制机构、</a:t>
            </a:r>
            <a:r>
              <a:rPr lang="zh-CN" altLang="en-US" sz="2800" baseline="0" dirty="0">
                <a:solidFill>
                  <a:srgbClr val="FF0000"/>
                </a:solidFill>
                <a:latin typeface="Times New Roman" panose="02020603050405020304" pitchFamily="18" charset="0"/>
                <a:ea typeface="宋体" panose="02010600030101010101" pitchFamily="2" charset="-122"/>
                <a:sym typeface="Arial" panose="020B0604020202020204" pitchFamily="34" charset="0"/>
              </a:rPr>
              <a:t>医疗机构</a:t>
            </a:r>
            <a:r>
              <a:rPr lang="zh-CN" altLang="en-US" sz="2800" baseline="0" dirty="0">
                <a:solidFill>
                  <a:srgbClr val="67841A"/>
                </a:solidFill>
                <a:latin typeface="Times New Roman" panose="02020603050405020304" pitchFamily="18" charset="0"/>
                <a:ea typeface="宋体" panose="02010600030101010101" pitchFamily="2" charset="-122"/>
                <a:sym typeface="Arial" panose="020B0604020202020204" pitchFamily="34" charset="0"/>
              </a:rPr>
              <a:t>和采供血机构及其执行职务的人员发现本法规定的传染病疫情或者发现其他传染病暴发、流行以及突发原因不明的传染病时，</a:t>
            </a:r>
            <a:r>
              <a:rPr lang="zh-CN" altLang="en-US" sz="2800" baseline="0" dirty="0">
                <a:solidFill>
                  <a:srgbClr val="FF0000"/>
                </a:solidFill>
                <a:latin typeface="Times New Roman" panose="02020603050405020304" pitchFamily="18" charset="0"/>
                <a:ea typeface="宋体" panose="02010600030101010101" pitchFamily="2" charset="-122"/>
                <a:sym typeface="Arial" panose="020B0604020202020204" pitchFamily="34" charset="0"/>
              </a:rPr>
              <a:t>应当遵循疫情报告属地管理原则，按照国务院规定的或者国务院卫生行政部门规定的内容、程序、方式和时限报告</a:t>
            </a:r>
            <a:r>
              <a:rPr lang="zh-CN" altLang="en-US" sz="2800" baseline="0" dirty="0">
                <a:solidFill>
                  <a:srgbClr val="808080"/>
                </a:solidFill>
                <a:latin typeface="Times New Roman" panose="02020603050405020304" pitchFamily="18" charset="0"/>
                <a:ea typeface="宋体" panose="02010600030101010101" pitchFamily="2" charset="-122"/>
                <a:sym typeface="Arial" panose="020B0604020202020204" pitchFamily="34" charset="0"/>
              </a:rPr>
              <a:t>。</a:t>
            </a:r>
            <a:endParaRPr lang="en-US" altLang="en-US" dirty="0">
              <a:latin typeface="Arial" panose="020B0604020202020204" pitchFamily="34" charset="0"/>
            </a:endParaRPr>
          </a:p>
        </p:txBody>
      </p:sp>
    </p:spTree>
    <p:custDataLst>
      <p:tags r:id="rId1"/>
    </p:custDataLst>
  </p:cSld>
  <p:clrMapOvr>
    <a:masterClrMapping/>
  </p:clrMapOvr>
  <p:transition>
    <p:blinds/>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99" name="内容占位符 1049298"/>
          <p:cNvSpPr>
            <a:spLocks noGrp="1"/>
          </p:cNvSpPr>
          <p:nvPr>
            <p:ph idx="4294967295"/>
          </p:nvPr>
        </p:nvSpPr>
        <p:spPr>
          <a:xfrm>
            <a:off x="603250" y="1500175"/>
            <a:ext cx="7826402" cy="1928826"/>
          </a:xfrm>
          <a:prstGeom prst="rect">
            <a:avLst/>
          </a:prstGeom>
          <a:noFill/>
          <a:ln w="9525">
            <a:noFill/>
          </a:ln>
        </p:spPr>
        <p:txBody>
          <a:bodyPr vert="horz" lIns="91440" tIns="45720" rIns="91440" bIns="45720" anchor="t"/>
          <a:lstStyle>
            <a:lvl1pPr marL="0" lvl="0" indent="0" algn="l" defTabSz="914400" eaLnBrk="1" fontAlgn="base" latinLnBrk="0" hangingPunct="1">
              <a:lnSpc>
                <a:spcPct val="100000"/>
              </a:lnSpc>
              <a:spcBef>
                <a:spcPct val="20000"/>
              </a:spcBef>
              <a:spcAft>
                <a:spcPct val="0"/>
              </a:spcAft>
              <a:buNone/>
              <a:defRPr sz="24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1pPr>
            <a:lvl2pPr marL="457200" lvl="1" indent="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2pPr>
            <a:lvl3pPr marL="1143000" lvl="2"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3pPr>
            <a:lvl4pPr marL="1600200" lvl="3"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4pPr>
            <a:lvl5pPr marL="2057400" lvl="4"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5pPr>
          </a:lstStyle>
          <a:p>
            <a:pPr marL="0" lvl="0" indent="0" algn="ctr" eaLnBrk="1" fontAlgn="base" latinLnBrk="0" hangingPunct="1">
              <a:lnSpc>
                <a:spcPct val="150000"/>
              </a:lnSpc>
              <a:spcBef>
                <a:spcPct val="0"/>
              </a:spcBef>
              <a:spcAft>
                <a:spcPct val="0"/>
              </a:spcAft>
              <a:buClr>
                <a:srgbClr val="00CC00"/>
              </a:buClr>
              <a:buNone/>
            </a:pPr>
            <a:r>
              <a:rPr lang="zh-CN" altLang="en-US" sz="4400" b="1"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四、传染病报卡报告常见问题</a:t>
            </a:r>
            <a:endParaRPr lang="en-US" altLang="en-US" dirty="0"/>
          </a:p>
          <a:p>
            <a:pPr marL="0" lvl="0" indent="0" algn="l" eaLnBrk="1" fontAlgn="base" latinLnBrk="0" hangingPunct="1">
              <a:lnSpc>
                <a:spcPct val="100000"/>
              </a:lnSpc>
              <a:spcBef>
                <a:spcPct val="20000"/>
              </a:spcBef>
              <a:spcAft>
                <a:spcPct val="0"/>
              </a:spcAft>
              <a:buNone/>
            </a:pPr>
            <a:endParaRPr lang="zh-CN" altLang="en-US" sz="4400" u="none" baseline="0" dirty="0">
              <a:solidFill>
                <a:srgbClr val="808080"/>
              </a:solidFill>
              <a:latin typeface="Arial" panose="020B0604020202020204" pitchFamily="34" charset="0"/>
              <a:ea typeface="黑体" panose="02010600030101010101" pitchFamily="2" charset="-122"/>
              <a:sym typeface="Arial" panose="020B0604020202020204" pitchFamily="34" charset="0"/>
            </a:endParaRPr>
          </a:p>
        </p:txBody>
      </p:sp>
    </p:spTree>
    <p:custDataLst>
      <p:tags r:id="rId1"/>
    </p:custDataLst>
  </p:cSld>
  <p:clrMapOvr>
    <a:masterClrMapping/>
  </p:clrMapOvr>
  <p:transition>
    <p:blinds/>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03" name="内容占位符 1049302"/>
          <p:cNvSpPr>
            <a:spLocks noGrp="1"/>
          </p:cNvSpPr>
          <p:nvPr>
            <p:ph idx="4294967295"/>
          </p:nvPr>
        </p:nvSpPr>
        <p:spPr>
          <a:xfrm>
            <a:off x="392430" y="1430655"/>
            <a:ext cx="8358505" cy="4884420"/>
          </a:xfrm>
          <a:prstGeom prst="rect">
            <a:avLst/>
          </a:prstGeom>
          <a:noFill/>
          <a:ln w="9525">
            <a:noFill/>
          </a:ln>
        </p:spPr>
        <p:txBody>
          <a:bodyPr vert="horz" lIns="91440" tIns="45720" rIns="91440" bIns="45720" anchor="t">
            <a:normAutofit/>
          </a:bodyPr>
          <a:lstStyle>
            <a:lvl1pPr marL="0" lvl="0" indent="0" algn="l" defTabSz="914400" eaLnBrk="1" fontAlgn="base" latinLnBrk="0" hangingPunct="1">
              <a:lnSpc>
                <a:spcPct val="100000"/>
              </a:lnSpc>
              <a:spcBef>
                <a:spcPct val="20000"/>
              </a:spcBef>
              <a:spcAft>
                <a:spcPct val="0"/>
              </a:spcAft>
              <a:buNone/>
              <a:defRPr sz="24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1pPr>
            <a:lvl2pPr marL="457200" lvl="1" indent="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2pPr>
            <a:lvl3pPr marL="1143000" lvl="2"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3pPr>
            <a:lvl4pPr marL="1600200" lvl="3"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4pPr>
            <a:lvl5pPr marL="2057400" lvl="4"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5pPr>
          </a:lstStyle>
          <a:p>
            <a:pPr marL="0" lvl="0" indent="0" algn="l" eaLnBrk="1" fontAlgn="base" latinLnBrk="0" hangingPunct="1">
              <a:lnSpc>
                <a:spcPct val="80000"/>
              </a:lnSpc>
              <a:spcBef>
                <a:spcPct val="20000"/>
              </a:spcBef>
              <a:spcAft>
                <a:spcPct val="0"/>
              </a:spcAft>
              <a:buNone/>
            </a:pPr>
            <a:r>
              <a:rPr lang="en-US" altLang="zh-CN" sz="2800" u="none" baseline="0" dirty="0">
                <a:solidFill>
                  <a:srgbClr val="808080"/>
                </a:solidFill>
                <a:latin typeface="Arial" panose="020B0604020202020204" pitchFamily="34" charset="0"/>
                <a:ea typeface="黑体" panose="02010600030101010101" pitchFamily="2" charset="-122"/>
                <a:sym typeface="Arial" panose="020B0604020202020204" pitchFamily="34" charset="0"/>
              </a:rPr>
              <a:t>1</a:t>
            </a:r>
            <a:r>
              <a:rPr lang="zh-CN" altLang="en-US" sz="2800" u="none" baseline="0" dirty="0" smtClean="0">
                <a:solidFill>
                  <a:srgbClr val="808080"/>
                </a:solidFill>
                <a:latin typeface="Arial" panose="020B0604020202020204" pitchFamily="34" charset="0"/>
                <a:ea typeface="黑体" panose="02010600030101010101" pitchFamily="2" charset="-122"/>
                <a:sym typeface="Arial" panose="020B0604020202020204" pitchFamily="34" charset="0"/>
              </a:rPr>
              <a:t>、</a:t>
            </a:r>
            <a:r>
              <a:rPr lang="zh-CN" altLang="en-US" sz="2800" u="none" baseline="0" dirty="0" smtClean="0">
                <a:solidFill>
                  <a:srgbClr val="808080"/>
                </a:solidFill>
                <a:latin typeface="黑体" panose="02010600030101010101" pitchFamily="2" charset="-122"/>
                <a:sym typeface="Arial" panose="020B0604020202020204" pitchFamily="34" charset="0"/>
              </a:rPr>
              <a:t>同</a:t>
            </a:r>
            <a:r>
              <a:rPr lang="zh-CN" altLang="en-US" sz="2800" u="none" baseline="0" dirty="0">
                <a:solidFill>
                  <a:srgbClr val="808080"/>
                </a:solidFill>
                <a:latin typeface="黑体" panose="02010600030101010101" pitchFamily="2" charset="-122"/>
                <a:sym typeface="Arial" panose="020B0604020202020204" pitchFamily="34" charset="0"/>
              </a:rPr>
              <a:t>一患者患</a:t>
            </a:r>
            <a:r>
              <a:rPr lang="zh-CN" altLang="en-US" sz="2800" u="none" baseline="0" dirty="0">
                <a:solidFill>
                  <a:srgbClr val="FF0000"/>
                </a:solidFill>
                <a:latin typeface="黑体" panose="02010600030101010101" pitchFamily="2" charset="-122"/>
                <a:sym typeface="Arial" panose="020B0604020202020204" pitchFamily="34" charset="0"/>
              </a:rPr>
              <a:t>两种及以上</a:t>
            </a:r>
            <a:r>
              <a:rPr lang="en-US" altLang="zh-CN" sz="2800" baseline="0" dirty="0" err="1">
                <a:solidFill>
                  <a:srgbClr val="808080"/>
                </a:solidFill>
                <a:latin typeface="黑体" panose="02010600030101010101" pitchFamily="2" charset="-122"/>
                <a:sym typeface="Arial" panose="020B0604020202020204" pitchFamily="34" charset="0"/>
              </a:rPr>
              <a:t>传染病时填写一张报告卡，</a:t>
            </a:r>
            <a:r>
              <a:rPr lang="en-US" altLang="zh-CN" sz="2800" u="none" baseline="0" dirty="0" err="1">
                <a:solidFill>
                  <a:srgbClr val="FF0000"/>
                </a:solidFill>
                <a:latin typeface="黑体" panose="02010600030101010101" pitchFamily="2" charset="-122"/>
                <a:sym typeface="Arial" panose="020B0604020202020204" pitchFamily="34" charset="0"/>
              </a:rPr>
              <a:t>应填写多张传染病报告卡</a:t>
            </a:r>
            <a:r>
              <a:rPr lang="en-US" altLang="zh-CN" sz="2800" u="none" baseline="0" dirty="0" smtClean="0">
                <a:solidFill>
                  <a:srgbClr val="808080"/>
                </a:solidFill>
                <a:latin typeface="黑体" panose="02010600030101010101" pitchFamily="2" charset="-122"/>
                <a:sym typeface="Arial" panose="020B0604020202020204" pitchFamily="34" charset="0"/>
              </a:rPr>
              <a:t>；</a:t>
            </a:r>
            <a:endParaRPr lang="en-US" altLang="zh-CN" sz="2800" u="none" baseline="0" dirty="0">
              <a:solidFill>
                <a:srgbClr val="808080"/>
              </a:solidFill>
              <a:latin typeface="黑体" panose="02010600030101010101" pitchFamily="2" charset="-122"/>
              <a:sym typeface="Arial" panose="020B0604020202020204" pitchFamily="34" charset="0"/>
            </a:endParaRPr>
          </a:p>
          <a:p>
            <a:pPr marL="0" lvl="0" indent="0" algn="l" eaLnBrk="1" fontAlgn="base" latinLnBrk="0" hangingPunct="1">
              <a:lnSpc>
                <a:spcPct val="150000"/>
              </a:lnSpc>
              <a:spcBef>
                <a:spcPct val="20000"/>
              </a:spcBef>
              <a:spcAft>
                <a:spcPct val="0"/>
              </a:spcAft>
              <a:buNone/>
            </a:pPr>
            <a:r>
              <a:rPr lang="en-US" altLang="zh-CN" sz="2800" u="none" baseline="0" dirty="0" smtClean="0">
                <a:solidFill>
                  <a:srgbClr val="808080"/>
                </a:solidFill>
                <a:latin typeface="黑体" panose="02010600030101010101" pitchFamily="2" charset="-122"/>
                <a:sym typeface="Arial" panose="020B0604020202020204" pitchFamily="34" charset="0"/>
              </a:rPr>
              <a:t>2</a:t>
            </a:r>
            <a:r>
              <a:rPr lang="zh-CN" altLang="en-US" sz="2800" u="none" baseline="0" dirty="0">
                <a:solidFill>
                  <a:srgbClr val="808080"/>
                </a:solidFill>
                <a:latin typeface="黑体" panose="02010600030101010101" pitchFamily="2" charset="-122"/>
                <a:sym typeface="Arial" panose="020B0604020202020204" pitchFamily="34" charset="0"/>
              </a:rPr>
              <a:t>、门诊医生</a:t>
            </a:r>
            <a:r>
              <a:rPr lang="zh-CN" altLang="en-US" sz="2800" u="none" baseline="0" dirty="0" smtClean="0">
                <a:solidFill>
                  <a:srgbClr val="808080"/>
                </a:solidFill>
                <a:latin typeface="黑体" panose="02010600030101010101" pitchFamily="2" charset="-122"/>
                <a:sym typeface="Arial" panose="020B0604020202020204" pitchFamily="34" charset="0"/>
              </a:rPr>
              <a:t>住院诊断</a:t>
            </a:r>
            <a:r>
              <a:rPr lang="zh-CN" altLang="en-US" sz="2800" u="none" baseline="0" dirty="0">
                <a:solidFill>
                  <a:srgbClr val="808080"/>
                </a:solidFill>
                <a:latin typeface="黑体" panose="02010600030101010101" pitchFamily="2" charset="-122"/>
                <a:sym typeface="Arial" panose="020B0604020202020204" pitchFamily="34" charset="0"/>
              </a:rPr>
              <a:t>传染病但</a:t>
            </a:r>
            <a:r>
              <a:rPr lang="zh-CN" altLang="en-US" sz="2800" u="none" baseline="0" dirty="0">
                <a:solidFill>
                  <a:srgbClr val="FF0000"/>
                </a:solidFill>
                <a:latin typeface="黑体" panose="02010600030101010101" pitchFamily="2" charset="-122"/>
                <a:sym typeface="Arial" panose="020B0604020202020204" pitchFamily="34" charset="0"/>
              </a:rPr>
              <a:t>未报卡</a:t>
            </a:r>
            <a:r>
              <a:rPr lang="en-US" altLang="zh-CN" sz="2800" u="none" baseline="0" dirty="0" smtClean="0">
                <a:solidFill>
                  <a:srgbClr val="808080"/>
                </a:solidFill>
                <a:latin typeface="黑体" panose="02010600030101010101" pitchFamily="2" charset="-122"/>
                <a:sym typeface="Arial" panose="020B0604020202020204" pitchFamily="34" charset="0"/>
              </a:rPr>
              <a:t>；</a:t>
            </a:r>
            <a:endParaRPr lang="en-US" altLang="zh-CN" sz="2800" u="none" baseline="0" dirty="0">
              <a:solidFill>
                <a:srgbClr val="808080"/>
              </a:solidFill>
              <a:latin typeface="黑体" panose="02010600030101010101" pitchFamily="2" charset="-122"/>
              <a:sym typeface="Arial" panose="020B0604020202020204" pitchFamily="34" charset="0"/>
            </a:endParaRPr>
          </a:p>
          <a:p>
            <a:pPr marL="0" lvl="0" indent="0" algn="l" eaLnBrk="1" fontAlgn="base" latinLnBrk="0" hangingPunct="1">
              <a:lnSpc>
                <a:spcPct val="150000"/>
              </a:lnSpc>
              <a:spcBef>
                <a:spcPct val="20000"/>
              </a:spcBef>
              <a:spcAft>
                <a:spcPct val="0"/>
              </a:spcAft>
              <a:buNone/>
            </a:pPr>
            <a:r>
              <a:rPr lang="en-US" altLang="zh-CN" sz="2800" u="none" baseline="0" dirty="0">
                <a:solidFill>
                  <a:srgbClr val="808080"/>
                </a:solidFill>
                <a:latin typeface="黑体" panose="02010600030101010101" pitchFamily="2" charset="-122"/>
                <a:sym typeface="Arial" panose="020B0604020202020204" pitchFamily="34" charset="0"/>
              </a:rPr>
              <a:t>3</a:t>
            </a:r>
            <a:r>
              <a:rPr lang="zh-CN" altLang="en-US" sz="2800" u="none" baseline="0" dirty="0">
                <a:solidFill>
                  <a:srgbClr val="808080"/>
                </a:solidFill>
                <a:latin typeface="黑体" panose="02010600030101010101" pitchFamily="2" charset="-122"/>
                <a:sym typeface="Arial" panose="020B0604020202020204" pitchFamily="34" charset="0"/>
              </a:rPr>
              <a:t>、门诊部、住院部均存在传染病</a:t>
            </a:r>
            <a:r>
              <a:rPr lang="zh-CN" altLang="en-US" sz="2800" u="none" baseline="0" dirty="0">
                <a:solidFill>
                  <a:srgbClr val="FF0000"/>
                </a:solidFill>
                <a:latin typeface="黑体" panose="02010600030101010101" pitchFamily="2" charset="-122"/>
                <a:sym typeface="Arial" panose="020B0604020202020204" pitchFamily="34" charset="0"/>
              </a:rPr>
              <a:t>迟报、漏报</a:t>
            </a:r>
            <a:r>
              <a:rPr lang="zh-CN" altLang="en-US" sz="2800" u="none" baseline="0" dirty="0">
                <a:solidFill>
                  <a:srgbClr val="808080"/>
                </a:solidFill>
                <a:latin typeface="黑体" panose="02010600030101010101" pitchFamily="2" charset="-122"/>
                <a:sym typeface="Arial" panose="020B0604020202020204" pitchFamily="34" charset="0"/>
              </a:rPr>
              <a:t>现象</a:t>
            </a:r>
            <a:r>
              <a:rPr lang="zh-CN" altLang="en-US" sz="2800" u="none" baseline="0" dirty="0" smtClean="0">
                <a:solidFill>
                  <a:srgbClr val="808080"/>
                </a:solidFill>
                <a:latin typeface="黑体" panose="02010600030101010101" pitchFamily="2" charset="-122"/>
                <a:sym typeface="Arial" panose="020B0604020202020204" pitchFamily="34" charset="0"/>
              </a:rPr>
              <a:t>；</a:t>
            </a:r>
            <a:endParaRPr lang="en-US" altLang="zh-CN" sz="2800" u="none" baseline="0" dirty="0" smtClean="0">
              <a:solidFill>
                <a:srgbClr val="808080"/>
              </a:solidFill>
              <a:latin typeface="黑体" panose="02010600030101010101" pitchFamily="2" charset="-122"/>
              <a:sym typeface="Arial" panose="020B0604020202020204" pitchFamily="34" charset="0"/>
            </a:endParaRPr>
          </a:p>
          <a:p>
            <a:pPr>
              <a:lnSpc>
                <a:spcPct val="90000"/>
              </a:lnSpc>
            </a:pPr>
            <a:endParaRPr lang="en-US" altLang="zh-CN" sz="2800" dirty="0" smtClean="0">
              <a:latin typeface="黑体" panose="02010600030101010101" pitchFamily="2" charset="-122"/>
              <a:sym typeface="黑体" panose="02010600030101010101" pitchFamily="2" charset="-122"/>
            </a:endParaRPr>
          </a:p>
          <a:p>
            <a:pPr>
              <a:lnSpc>
                <a:spcPct val="90000"/>
              </a:lnSpc>
            </a:pPr>
            <a:r>
              <a:rPr lang="en-US" altLang="zh-CN" sz="2800" dirty="0" smtClean="0">
                <a:latin typeface="黑体" panose="02010600030101010101" pitchFamily="2" charset="-122"/>
                <a:sym typeface="黑体" panose="02010600030101010101" pitchFamily="2" charset="-122"/>
              </a:rPr>
              <a:t>4</a:t>
            </a:r>
            <a:r>
              <a:rPr lang="zh-CN" altLang="en-US" sz="2800" dirty="0" smtClean="0">
                <a:latin typeface="黑体" panose="02010600030101010101" pitchFamily="2" charset="-122"/>
                <a:sym typeface="黑体" panose="02010600030101010101" pitchFamily="2" charset="-122"/>
              </a:rPr>
              <a:t>、散居与幼托辨识不清；已入幼托机构的儿童为幼托；未入者为散居儿童</a:t>
            </a:r>
            <a:r>
              <a:rPr lang="en-US" altLang="zh-CN" sz="2800" dirty="0" smtClean="0">
                <a:latin typeface="黑体" panose="02010600030101010101" pitchFamily="2" charset="-122"/>
                <a:sym typeface="黑体" panose="02010600030101010101" pitchFamily="2" charset="-122"/>
              </a:rPr>
              <a:t>;</a:t>
            </a:r>
            <a:r>
              <a:rPr lang="zh-CN" altLang="en-US" sz="2800" dirty="0" smtClean="0">
                <a:latin typeface="黑体" panose="02010600030101010101" pitchFamily="2" charset="-122"/>
                <a:sym typeface="黑体" panose="02010600030101010101" pitchFamily="2" charset="-122"/>
              </a:rPr>
              <a:t>小学以上在校生为学生；幼托机构或学校应填写其幼托机构、学校及</a:t>
            </a:r>
            <a:r>
              <a:rPr lang="zh-CN" altLang="en-US" sz="2800" dirty="0" smtClean="0">
                <a:solidFill>
                  <a:srgbClr val="FF0000"/>
                </a:solidFill>
                <a:latin typeface="黑体" panose="02010600030101010101" pitchFamily="2" charset="-122"/>
                <a:sym typeface="黑体" panose="02010600030101010101" pitchFamily="2" charset="-122"/>
              </a:rPr>
              <a:t>班级名称。</a:t>
            </a:r>
            <a:endParaRPr lang="en-US" altLang="en-US" sz="2800" dirty="0">
              <a:latin typeface="黑体" panose="02010600030101010101" pitchFamily="2" charset="-122"/>
            </a:endParaRPr>
          </a:p>
          <a:p>
            <a:pPr marL="0" lvl="0" indent="0" algn="l" eaLnBrk="1" fontAlgn="base" latinLnBrk="0" hangingPunct="1">
              <a:lnSpc>
                <a:spcPct val="150000"/>
              </a:lnSpc>
              <a:spcBef>
                <a:spcPct val="20000"/>
              </a:spcBef>
              <a:spcAft>
                <a:spcPct val="0"/>
              </a:spcAft>
              <a:buNone/>
            </a:pPr>
            <a:r>
              <a:rPr lang="zh-CN" altLang="en-US" sz="2800" u="none" baseline="0" dirty="0">
                <a:solidFill>
                  <a:srgbClr val="FF0000"/>
                </a:solidFill>
                <a:latin typeface="Arial" panose="020B0604020202020204" pitchFamily="34" charset="0"/>
                <a:ea typeface="黑体" panose="02010600030101010101" pitchFamily="2" charset="-122"/>
                <a:sym typeface="黑体" panose="02010600030101010101" pitchFamily="2" charset="-122"/>
              </a:rPr>
              <a:t>  </a:t>
            </a:r>
            <a:endParaRPr lang="en-US" altLang="en-US" dirty="0"/>
          </a:p>
          <a:p>
            <a:pPr marL="0" lvl="0" indent="0" algn="l" eaLnBrk="1" fontAlgn="base" latinLnBrk="0" hangingPunct="1">
              <a:lnSpc>
                <a:spcPct val="150000"/>
              </a:lnSpc>
              <a:spcBef>
                <a:spcPct val="20000"/>
              </a:spcBef>
              <a:spcAft>
                <a:spcPct val="0"/>
              </a:spcAft>
              <a:buNone/>
            </a:pPr>
            <a:endParaRPr lang="zh-CN" altLang="en-US" sz="2800" u="none" baseline="0" dirty="0">
              <a:solidFill>
                <a:srgbClr val="FF0000"/>
              </a:solidFill>
              <a:latin typeface="Arial" panose="020B0604020202020204" pitchFamily="34" charset="0"/>
              <a:ea typeface="黑体" panose="02010600030101010101" pitchFamily="2" charset="-122"/>
              <a:sym typeface="Arial" panose="020B0604020202020204" pitchFamily="34" charset="0"/>
            </a:endParaRPr>
          </a:p>
        </p:txBody>
      </p:sp>
      <p:sp>
        <p:nvSpPr>
          <p:cNvPr id="1049305" name="矩形 1049304"/>
          <p:cNvSpPr/>
          <p:nvPr/>
        </p:nvSpPr>
        <p:spPr>
          <a:xfrm>
            <a:off x="1260475" y="285728"/>
            <a:ext cx="6191250" cy="1569660"/>
          </a:xfrm>
          <a:prstGeom prst="rect">
            <a:avLst/>
          </a:prstGeom>
          <a:noFill/>
          <a:ln w="9525">
            <a:noFill/>
          </a:ln>
        </p:spPr>
        <p:txBody>
          <a:bodyPr vert="horz" wrap="square" lIns="91440" tIns="45720" rIns="91440" bIns="45720" anchor="t">
            <a:spAutoFit/>
          </a:bodyPr>
          <a:lstStyle/>
          <a:p>
            <a:pPr algn="ctr">
              <a:lnSpc>
                <a:spcPct val="150000"/>
              </a:lnSpc>
              <a:spcBef>
                <a:spcPct val="50000"/>
              </a:spcBef>
              <a:buClr>
                <a:srgbClr val="00CC00"/>
              </a:buClr>
              <a:buSzPct val="125000"/>
              <a:buNone/>
            </a:pPr>
            <a:r>
              <a:rPr lang="zh-CN" altLang="en-US" sz="3200" baseline="0" dirty="0">
                <a:solidFill>
                  <a:srgbClr val="808080"/>
                </a:solidFill>
                <a:latin typeface="Arial" panose="020B0604020202020204" pitchFamily="34" charset="0"/>
                <a:ea typeface="黑体" panose="02010600030101010101" pitchFamily="2" charset="-122"/>
                <a:sym typeface="Arial" panose="020B0604020202020204" pitchFamily="34" charset="0"/>
              </a:rPr>
              <a:t>传染病报卡报告常见问题</a:t>
            </a:r>
            <a:endParaRPr lang="en-US" altLang="en-US" dirty="0">
              <a:latin typeface="Arial" panose="020B0604020202020204" pitchFamily="34" charset="0"/>
            </a:endParaRPr>
          </a:p>
          <a:p>
            <a:pPr>
              <a:spcBef>
                <a:spcPct val="50000"/>
              </a:spcBef>
              <a:buSzPct val="125000"/>
              <a:buNone/>
            </a:pPr>
            <a:endParaRPr lang="zh-CN" altLang="en-US" sz="3200" b="0" baseline="0" dirty="0">
              <a:solidFill>
                <a:srgbClr val="808080"/>
              </a:solidFill>
              <a:latin typeface="Arial" panose="020B0604020202020204" pitchFamily="34" charset="0"/>
              <a:ea typeface="黑体" panose="02010600030101010101" pitchFamily="2" charset="-122"/>
              <a:sym typeface="Arial" panose="020B0604020202020204" pitchFamily="34" charset="0"/>
            </a:endParaRPr>
          </a:p>
        </p:txBody>
      </p:sp>
    </p:spTree>
    <p:custDataLst>
      <p:tags r:id="rId1"/>
    </p:custDataLst>
  </p:cSld>
  <p:clrMapOvr>
    <a:masterClrMapping/>
  </p:clrMapOvr>
  <p:transition>
    <p:blinds/>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11" name="文本占位符 1049310"/>
          <p:cNvSpPr>
            <a:spLocks noGrp="1"/>
          </p:cNvSpPr>
          <p:nvPr>
            <p:ph type="body" idx="4294967295"/>
          </p:nvPr>
        </p:nvSpPr>
        <p:spPr>
          <a:xfrm>
            <a:off x="357158" y="428604"/>
            <a:ext cx="8429684" cy="6000792"/>
          </a:xfrm>
        </p:spPr>
        <p:txBody>
          <a:bodyPr lIns="91440" tIns="45720" rIns="91440" bIns="45720" anchor="t">
            <a:normAutofit/>
          </a:bodyPr>
          <a:lstStyle/>
          <a:p>
            <a:pPr>
              <a:lnSpc>
                <a:spcPct val="135000"/>
              </a:lnSpc>
              <a:buNone/>
            </a:pPr>
            <a:r>
              <a:rPr lang="en-US" altLang="zh-CN" sz="2800" baseline="0" dirty="0" smtClean="0">
                <a:latin typeface="黑体" panose="02010600030101010101" pitchFamily="2" charset="-122"/>
                <a:ea typeface="黑体" panose="02010600030101010101" pitchFamily="2" charset="-122"/>
                <a:sym typeface="黑体" panose="02010600030101010101" pitchFamily="2" charset="-122"/>
              </a:rPr>
              <a:t>5</a:t>
            </a:r>
            <a:r>
              <a:rPr lang="zh-CN" altLang="en-US" sz="2800" baseline="0" dirty="0">
                <a:latin typeface="黑体" panose="02010600030101010101" pitchFamily="2" charset="-122"/>
                <a:ea typeface="黑体" panose="02010600030101010101" pitchFamily="2" charset="-122"/>
                <a:sym typeface="黑体" panose="02010600030101010101" pitchFamily="2" charset="-122"/>
              </a:rPr>
              <a:t>、身份证栏填写</a:t>
            </a:r>
            <a:r>
              <a:rPr lang="zh-CN" altLang="en-US" sz="2800" baseline="0" dirty="0">
                <a:solidFill>
                  <a:srgbClr val="FF0000"/>
                </a:solidFill>
                <a:latin typeface="黑体" panose="02010600030101010101" pitchFamily="2" charset="-122"/>
                <a:ea typeface="黑体" panose="02010600030101010101" pitchFamily="2" charset="-122"/>
                <a:sym typeface="黑体" panose="02010600030101010101" pitchFamily="2" charset="-122"/>
              </a:rPr>
              <a:t>缺失，</a:t>
            </a:r>
            <a:r>
              <a:rPr lang="zh-CN" altLang="en-US" sz="2800" baseline="0" dirty="0">
                <a:latin typeface="黑体" panose="02010600030101010101" pitchFamily="2" charset="-122"/>
                <a:ea typeface="黑体" panose="02010600030101010101" pitchFamily="2" charset="-122"/>
                <a:sym typeface="黑体" panose="02010600030101010101" pitchFamily="2" charset="-122"/>
              </a:rPr>
              <a:t>或出现</a:t>
            </a:r>
            <a:r>
              <a:rPr lang="zh-CN" altLang="en-US" sz="2800" baseline="0" dirty="0">
                <a:solidFill>
                  <a:srgbClr val="FF0000"/>
                </a:solidFill>
                <a:latin typeface="黑体" panose="02010600030101010101" pitchFamily="2" charset="-122"/>
                <a:ea typeface="黑体" panose="02010600030101010101" pitchFamily="2" charset="-122"/>
                <a:sym typeface="黑体" panose="02010600030101010101" pitchFamily="2" charset="-122"/>
              </a:rPr>
              <a:t>少位多位及不</a:t>
            </a:r>
            <a:r>
              <a:rPr lang="zh-CN" altLang="en-US" sz="2800" baseline="0" dirty="0" smtClean="0">
                <a:solidFill>
                  <a:srgbClr val="FF0000"/>
                </a:solidFill>
                <a:latin typeface="黑体" panose="02010600030101010101" pitchFamily="2" charset="-122"/>
                <a:ea typeface="黑体" panose="02010600030101010101" pitchFamily="2" charset="-122"/>
                <a:sym typeface="黑体" panose="02010600030101010101" pitchFamily="2" charset="-122"/>
              </a:rPr>
              <a:t>合逻辑</a:t>
            </a:r>
            <a:r>
              <a:rPr lang="en-US" altLang="zh-CN" sz="2800" baseline="0" dirty="0" smtClean="0">
                <a:latin typeface="黑体" panose="02010600030101010101" pitchFamily="2" charset="-122"/>
                <a:ea typeface="黑体" panose="02010600030101010101" pitchFamily="2" charset="-122"/>
                <a:sym typeface="黑体" panose="02010600030101010101" pitchFamily="2" charset="-122"/>
              </a:rPr>
              <a:t>现象</a:t>
            </a:r>
            <a:r>
              <a:rPr lang="en-US" altLang="zh-CN" sz="2800" baseline="0" dirty="0">
                <a:latin typeface="黑体" panose="02010600030101010101" pitchFamily="2" charset="-122"/>
                <a:ea typeface="黑体" panose="02010600030101010101" pitchFamily="2" charset="-122"/>
                <a:sym typeface="黑体" panose="02010600030101010101" pitchFamily="2" charset="-122"/>
              </a:rPr>
              <a:t>；如显示出生信息位数时月份出现大于“12”</a:t>
            </a:r>
            <a:r>
              <a:rPr lang="zh-CN" altLang="en-US" sz="2800" baseline="0" dirty="0">
                <a:latin typeface="黑体" panose="02010600030101010101" pitchFamily="2" charset="-122"/>
                <a:ea typeface="黑体" panose="02010600030101010101" pitchFamily="2" charset="-122"/>
                <a:sym typeface="黑体" panose="02010600030101010101" pitchFamily="2" charset="-122"/>
              </a:rPr>
              <a:t>的数字等，患儿若无身份证应填写</a:t>
            </a:r>
            <a:r>
              <a:rPr lang="zh-CN" altLang="en-US" sz="2800" baseline="0" dirty="0">
                <a:solidFill>
                  <a:srgbClr val="FF0000"/>
                </a:solidFill>
                <a:latin typeface="黑体" panose="02010600030101010101" pitchFamily="2" charset="-122"/>
                <a:ea typeface="黑体" panose="02010600030101010101" pitchFamily="2" charset="-122"/>
                <a:sym typeface="黑体" panose="02010600030101010101" pitchFamily="2" charset="-122"/>
              </a:rPr>
              <a:t>家长</a:t>
            </a:r>
            <a:r>
              <a:rPr lang="zh-CN" altLang="en-US" sz="2800" baseline="0" dirty="0" smtClean="0">
                <a:solidFill>
                  <a:srgbClr val="FF0000"/>
                </a:solidFill>
                <a:latin typeface="黑体" panose="02010600030101010101" pitchFamily="2" charset="-122"/>
                <a:ea typeface="黑体" panose="02010600030101010101" pitchFamily="2" charset="-122"/>
                <a:sym typeface="黑体" panose="02010600030101010101" pitchFamily="2" charset="-122"/>
              </a:rPr>
              <a:t>身份证</a:t>
            </a:r>
            <a:r>
              <a:rPr lang="zh-CN" altLang="en-US" sz="2800" baseline="0" dirty="0" smtClean="0">
                <a:solidFill>
                  <a:schemeClr val="tx1"/>
                </a:solidFill>
                <a:latin typeface="黑体" panose="02010600030101010101" pitchFamily="2" charset="-122"/>
                <a:ea typeface="黑体" panose="02010600030101010101" pitchFamily="2" charset="-122"/>
                <a:sym typeface="黑体" panose="02010600030101010101" pitchFamily="2" charset="-122"/>
              </a:rPr>
              <a:t>；</a:t>
            </a:r>
            <a:endParaRPr lang="en-US" altLang="zh-CN" sz="2800" baseline="0" dirty="0" smtClean="0">
              <a:solidFill>
                <a:schemeClr val="tx1"/>
              </a:solidFill>
              <a:latin typeface="黑体" panose="02010600030101010101" pitchFamily="2" charset="-122"/>
              <a:ea typeface="黑体" panose="02010600030101010101" pitchFamily="2" charset="-122"/>
              <a:sym typeface="黑体" panose="02010600030101010101" pitchFamily="2" charset="-122"/>
            </a:endParaRPr>
          </a:p>
          <a:p>
            <a:pPr marL="0" lvl="0" indent="0" fontAlgn="base">
              <a:lnSpc>
                <a:spcPct val="135000"/>
              </a:lnSpc>
              <a:spcAft>
                <a:spcPct val="0"/>
              </a:spcAft>
              <a:buNone/>
            </a:pPr>
            <a:r>
              <a:rPr lang="en-US" altLang="zh-CN" sz="2800" dirty="0" smtClean="0">
                <a:solidFill>
                  <a:srgbClr val="808080"/>
                </a:solidFill>
                <a:latin typeface="黑体" panose="02010600030101010101" pitchFamily="2" charset="-122"/>
                <a:ea typeface="黑体" panose="02010600030101010101" pitchFamily="2" charset="-122"/>
                <a:sym typeface="黑体" panose="02010600030101010101" pitchFamily="2" charset="-122"/>
              </a:rPr>
              <a:t>6</a:t>
            </a:r>
            <a:r>
              <a:rPr lang="zh-CN" altLang="en-US" sz="2800" dirty="0" smtClean="0">
                <a:solidFill>
                  <a:srgbClr val="808080"/>
                </a:solidFill>
                <a:latin typeface="黑体" panose="02010600030101010101" pitchFamily="2" charset="-122"/>
                <a:ea typeface="黑体" panose="02010600030101010101" pitchFamily="2" charset="-122"/>
                <a:sym typeface="黑体" panose="02010600030101010101" pitchFamily="2" charset="-122"/>
              </a:rPr>
              <a:t>、</a:t>
            </a:r>
            <a:r>
              <a:rPr lang="en-US" altLang="zh-CN" sz="2800" dirty="0" smtClean="0">
                <a:solidFill>
                  <a:srgbClr val="808080"/>
                </a:solidFill>
                <a:latin typeface="黑体" panose="02010600030101010101" pitchFamily="2" charset="-122"/>
                <a:ea typeface="黑体" panose="02010600030101010101" pitchFamily="2" charset="-122"/>
                <a:sym typeface="黑体" panose="02010600030101010101" pitchFamily="2" charset="-122"/>
              </a:rPr>
              <a:t>“</a:t>
            </a:r>
            <a:r>
              <a:rPr lang="zh-CN" altLang="en-US" sz="2800" dirty="0" smtClean="0">
                <a:solidFill>
                  <a:srgbClr val="808080"/>
                </a:solidFill>
                <a:latin typeface="黑体" panose="02010600030101010101" pitchFamily="2" charset="-122"/>
                <a:ea typeface="黑体" panose="02010600030101010101" pitchFamily="2" charset="-122"/>
                <a:sym typeface="黑体" panose="02010600030101010101" pitchFamily="2" charset="-122"/>
              </a:rPr>
              <a:t>现住址</a:t>
            </a:r>
            <a:r>
              <a:rPr lang="en-US" altLang="zh-CN" sz="2800" dirty="0" smtClean="0">
                <a:solidFill>
                  <a:srgbClr val="808080"/>
                </a:solidFill>
                <a:latin typeface="黑体" panose="02010600030101010101" pitchFamily="2" charset="-122"/>
                <a:ea typeface="黑体" panose="02010600030101010101" pitchFamily="2" charset="-122"/>
                <a:sym typeface="黑体" panose="02010600030101010101" pitchFamily="2" charset="-122"/>
              </a:rPr>
              <a:t>”</a:t>
            </a:r>
            <a:r>
              <a:rPr lang="zh-CN" altLang="en-US" sz="2800" dirty="0" smtClean="0">
                <a:solidFill>
                  <a:srgbClr val="808080"/>
                </a:solidFill>
                <a:latin typeface="黑体" panose="02010600030101010101" pitchFamily="2" charset="-122"/>
                <a:ea typeface="黑体" panose="02010600030101010101" pitchFamily="2" charset="-122"/>
                <a:sym typeface="黑体" panose="02010600030101010101" pitchFamily="2" charset="-122"/>
              </a:rPr>
              <a:t>与</a:t>
            </a:r>
            <a:r>
              <a:rPr lang="en-US" altLang="zh-CN" sz="2800" dirty="0" smtClean="0">
                <a:solidFill>
                  <a:srgbClr val="808080"/>
                </a:solidFill>
                <a:latin typeface="黑体" panose="02010600030101010101" pitchFamily="2" charset="-122"/>
                <a:ea typeface="黑体" panose="02010600030101010101" pitchFamily="2" charset="-122"/>
                <a:sym typeface="黑体" panose="02010600030101010101" pitchFamily="2" charset="-122"/>
              </a:rPr>
              <a:t>“</a:t>
            </a:r>
            <a:r>
              <a:rPr lang="zh-CN" altLang="en-US" sz="2800" dirty="0" smtClean="0">
                <a:solidFill>
                  <a:srgbClr val="808080"/>
                </a:solidFill>
                <a:latin typeface="黑体" panose="02010600030101010101" pitchFamily="2" charset="-122"/>
                <a:ea typeface="黑体" panose="02010600030101010101" pitchFamily="2" charset="-122"/>
                <a:sym typeface="黑体" panose="02010600030101010101" pitchFamily="2" charset="-122"/>
              </a:rPr>
              <a:t>病人属于</a:t>
            </a:r>
            <a:r>
              <a:rPr lang="en-US" altLang="zh-CN" sz="2800" dirty="0" smtClean="0">
                <a:solidFill>
                  <a:srgbClr val="808080"/>
                </a:solidFill>
                <a:latin typeface="黑体" panose="02010600030101010101" pitchFamily="2" charset="-122"/>
                <a:ea typeface="黑体" panose="02010600030101010101" pitchFamily="2" charset="-122"/>
                <a:sym typeface="黑体" panose="02010600030101010101" pitchFamily="2" charset="-122"/>
              </a:rPr>
              <a:t>”</a:t>
            </a:r>
            <a:r>
              <a:rPr lang="zh-CN" altLang="en-US" sz="2800" dirty="0" smtClean="0">
                <a:solidFill>
                  <a:srgbClr val="808080"/>
                </a:solidFill>
                <a:latin typeface="黑体" panose="02010600030101010101" pitchFamily="2" charset="-122"/>
                <a:ea typeface="黑体" panose="02010600030101010101" pitchFamily="2" charset="-122"/>
                <a:sym typeface="黑体" panose="02010600030101010101" pitchFamily="2" charset="-122"/>
              </a:rPr>
              <a:t>不合逻辑，如住址为</a:t>
            </a:r>
            <a:r>
              <a:rPr lang="en-US" altLang="zh-CN" sz="2800" dirty="0" smtClean="0">
                <a:solidFill>
                  <a:srgbClr val="808080"/>
                </a:solidFill>
                <a:latin typeface="黑体" panose="02010600030101010101" pitchFamily="2" charset="-122"/>
                <a:ea typeface="黑体" panose="02010600030101010101" pitchFamily="2" charset="-122"/>
                <a:sym typeface="黑体" panose="02010600030101010101" pitchFamily="2" charset="-122"/>
              </a:rPr>
              <a:t>“</a:t>
            </a:r>
            <a:r>
              <a:rPr lang="zh-CN" altLang="en-US" sz="2800" dirty="0" smtClean="0">
                <a:solidFill>
                  <a:srgbClr val="808080"/>
                </a:solidFill>
                <a:latin typeface="黑体" panose="02010600030101010101" pitchFamily="2" charset="-122"/>
                <a:ea typeface="黑体" panose="02010600030101010101" pitchFamily="2" charset="-122"/>
                <a:sym typeface="黑体" panose="02010600030101010101" pitchFamily="2" charset="-122"/>
              </a:rPr>
              <a:t>南康</a:t>
            </a:r>
            <a:r>
              <a:rPr lang="en-US" altLang="zh-CN" sz="2800" dirty="0" smtClean="0">
                <a:solidFill>
                  <a:srgbClr val="808080"/>
                </a:solidFill>
                <a:latin typeface="黑体" panose="02010600030101010101" pitchFamily="2" charset="-122"/>
                <a:ea typeface="黑体" panose="02010600030101010101" pitchFamily="2" charset="-122"/>
                <a:sym typeface="黑体" panose="02010600030101010101" pitchFamily="2" charset="-122"/>
              </a:rPr>
              <a:t>”</a:t>
            </a:r>
            <a:r>
              <a:rPr lang="zh-CN" altLang="en-US" sz="2800" dirty="0" smtClean="0">
                <a:solidFill>
                  <a:srgbClr val="808080"/>
                </a:solidFill>
                <a:latin typeface="黑体" panose="02010600030101010101" pitchFamily="2" charset="-122"/>
                <a:ea typeface="黑体" panose="02010600030101010101" pitchFamily="2" charset="-122"/>
                <a:sym typeface="黑体" panose="02010600030101010101" pitchFamily="2" charset="-122"/>
              </a:rPr>
              <a:t>，所属地又为</a:t>
            </a:r>
            <a:r>
              <a:rPr lang="en-US" altLang="zh-CN" sz="2800" dirty="0" smtClean="0">
                <a:solidFill>
                  <a:srgbClr val="808080"/>
                </a:solidFill>
                <a:latin typeface="黑体" panose="02010600030101010101" pitchFamily="2" charset="-122"/>
                <a:ea typeface="黑体" panose="02010600030101010101" pitchFamily="2" charset="-122"/>
                <a:sym typeface="黑体" panose="02010600030101010101" pitchFamily="2" charset="-122"/>
              </a:rPr>
              <a:t>“</a:t>
            </a:r>
            <a:r>
              <a:rPr lang="zh-CN" altLang="en-US" sz="2800" dirty="0" smtClean="0">
                <a:solidFill>
                  <a:srgbClr val="808080"/>
                </a:solidFill>
                <a:latin typeface="黑体" panose="02010600030101010101" pitchFamily="2" charset="-122"/>
                <a:ea typeface="黑体" panose="02010600030101010101" pitchFamily="2" charset="-122"/>
                <a:sym typeface="黑体" panose="02010600030101010101" pitchFamily="2" charset="-122"/>
              </a:rPr>
              <a:t>本县区</a:t>
            </a:r>
            <a:r>
              <a:rPr lang="en-US" altLang="zh-CN" sz="2800" dirty="0" smtClean="0">
                <a:solidFill>
                  <a:srgbClr val="808080"/>
                </a:solidFill>
                <a:latin typeface="黑体" panose="02010600030101010101" pitchFamily="2" charset="-122"/>
                <a:ea typeface="黑体" panose="02010600030101010101" pitchFamily="2" charset="-122"/>
                <a:sym typeface="黑体" panose="02010600030101010101" pitchFamily="2" charset="-122"/>
              </a:rPr>
              <a:t>”</a:t>
            </a:r>
            <a:r>
              <a:rPr lang="zh-CN" altLang="en-US" sz="2800" dirty="0" smtClean="0">
                <a:solidFill>
                  <a:srgbClr val="808080"/>
                </a:solidFill>
                <a:latin typeface="黑体" panose="02010600030101010101" pitchFamily="2" charset="-122"/>
                <a:ea typeface="黑体" panose="02010600030101010101" pitchFamily="2" charset="-122"/>
                <a:sym typeface="黑体" panose="02010600030101010101" pitchFamily="2" charset="-122"/>
              </a:rPr>
              <a:t>等，现住址应填写</a:t>
            </a:r>
            <a:r>
              <a:rPr lang="zh-CN" altLang="en-US" sz="2800" dirty="0" smtClean="0">
                <a:solidFill>
                  <a:srgbClr val="FF0000"/>
                </a:solidFill>
                <a:latin typeface="黑体" panose="02010600030101010101" pitchFamily="2" charset="-122"/>
                <a:ea typeface="黑体" panose="02010600030101010101" pitchFamily="2" charset="-122"/>
                <a:sym typeface="黑体" panose="02010600030101010101" pitchFamily="2" charset="-122"/>
              </a:rPr>
              <a:t>详细乡镇或街道</a:t>
            </a:r>
            <a:r>
              <a:rPr lang="zh-CN" altLang="en-US" sz="2800" dirty="0" smtClean="0">
                <a:solidFill>
                  <a:schemeClr val="tx1"/>
                </a:solidFill>
                <a:latin typeface="黑体" panose="02010600030101010101" pitchFamily="2" charset="-122"/>
                <a:ea typeface="黑体" panose="02010600030101010101" pitchFamily="2" charset="-122"/>
                <a:sym typeface="黑体" panose="02010600030101010101" pitchFamily="2" charset="-122"/>
              </a:rPr>
              <a:t>；</a:t>
            </a:r>
            <a:endParaRPr lang="en-US" altLang="en-US" sz="2800" dirty="0" smtClean="0">
              <a:solidFill>
                <a:schemeClr val="tx1"/>
              </a:solidFill>
              <a:latin typeface="黑体" panose="02010600030101010101" pitchFamily="2" charset="-122"/>
              <a:ea typeface="黑体" panose="02010600030101010101" pitchFamily="2" charset="-122"/>
            </a:endParaRPr>
          </a:p>
          <a:p>
            <a:pPr marL="0" lvl="0" indent="0" fontAlgn="base">
              <a:lnSpc>
                <a:spcPct val="135000"/>
              </a:lnSpc>
              <a:spcAft>
                <a:spcPct val="0"/>
              </a:spcAft>
              <a:buNone/>
            </a:pPr>
            <a:r>
              <a:rPr lang="en-US" altLang="zh-CN" sz="2800" dirty="0" smtClean="0">
                <a:solidFill>
                  <a:srgbClr val="808080"/>
                </a:solidFill>
                <a:latin typeface="黑体" panose="02010600030101010101" pitchFamily="2" charset="-122"/>
                <a:ea typeface="黑体" panose="02010600030101010101" pitchFamily="2" charset="-122"/>
                <a:sym typeface="黑体" panose="02010600030101010101" pitchFamily="2" charset="-122"/>
              </a:rPr>
              <a:t>7</a:t>
            </a:r>
            <a:r>
              <a:rPr lang="zh-CN" altLang="en-US" sz="2800" dirty="0" smtClean="0">
                <a:solidFill>
                  <a:srgbClr val="808080"/>
                </a:solidFill>
                <a:latin typeface="黑体" panose="02010600030101010101" pitchFamily="2" charset="-122"/>
                <a:ea typeface="黑体" panose="02010600030101010101" pitchFamily="2" charset="-122"/>
                <a:sym typeface="黑体" panose="02010600030101010101" pitchFamily="2" charset="-122"/>
              </a:rPr>
              <a:t>、存在</a:t>
            </a:r>
            <a:r>
              <a:rPr lang="zh-CN" altLang="en-US" sz="2800" dirty="0" smtClean="0">
                <a:solidFill>
                  <a:srgbClr val="FF0000"/>
                </a:solidFill>
                <a:latin typeface="黑体" panose="02010600030101010101" pitchFamily="2" charset="-122"/>
                <a:ea typeface="黑体" panose="02010600030101010101" pitchFamily="2" charset="-122"/>
                <a:sym typeface="黑体" panose="02010600030101010101" pitchFamily="2" charset="-122"/>
              </a:rPr>
              <a:t>缺项漏项</a:t>
            </a:r>
            <a:r>
              <a:rPr lang="zh-CN" altLang="en-US" sz="2800" dirty="0" smtClean="0">
                <a:solidFill>
                  <a:srgbClr val="808080"/>
                </a:solidFill>
                <a:latin typeface="黑体" panose="02010600030101010101" pitchFamily="2" charset="-122"/>
                <a:ea typeface="黑体" panose="02010600030101010101" pitchFamily="2" charset="-122"/>
                <a:sym typeface="黑体" panose="02010600030101010101" pitchFamily="2" charset="-122"/>
              </a:rPr>
              <a:t>现象：未</a:t>
            </a:r>
            <a:r>
              <a:rPr lang="zh-CN" altLang="en-US" sz="2800" dirty="0" smtClean="0">
                <a:latin typeface="黑体" panose="02010600030101010101" pitchFamily="2" charset="-122"/>
                <a:ea typeface="黑体" panose="02010600030101010101" pitchFamily="2" charset="-122"/>
                <a:sym typeface="黑体" panose="02010600030101010101" pitchFamily="2" charset="-122"/>
              </a:rPr>
              <a:t>填写</a:t>
            </a:r>
            <a:r>
              <a:rPr lang="zh-CN" altLang="en-US" sz="2800" dirty="0" smtClean="0">
                <a:solidFill>
                  <a:srgbClr val="808080"/>
                </a:solidFill>
                <a:latin typeface="黑体" panose="02010600030101010101" pitchFamily="2" charset="-122"/>
                <a:ea typeface="黑体" panose="02010600030101010101" pitchFamily="2" charset="-122"/>
                <a:sym typeface="黑体" panose="02010600030101010101" pitchFamily="2" charset="-122"/>
              </a:rPr>
              <a:t>联系电话、未勾选病人属于、病例分类等。</a:t>
            </a:r>
            <a:endParaRPr lang="en-US" altLang="zh-CN" sz="2800" baseline="0" dirty="0" smtClean="0">
              <a:solidFill>
                <a:srgbClr val="FF0000"/>
              </a:solidFill>
              <a:latin typeface="黑体" panose="02010600030101010101" pitchFamily="2" charset="-122"/>
              <a:ea typeface="黑体" panose="02010600030101010101" pitchFamily="2" charset="-122"/>
              <a:sym typeface="黑体" panose="02010600030101010101" pitchFamily="2" charset="-122"/>
            </a:endParaRPr>
          </a:p>
          <a:p>
            <a:pPr>
              <a:lnSpc>
                <a:spcPct val="135000"/>
              </a:lnSpc>
              <a:buNone/>
            </a:pPr>
            <a:endParaRPr lang="en-US" altLang="en-US" dirty="0"/>
          </a:p>
          <a:p>
            <a:pPr>
              <a:lnSpc>
                <a:spcPct val="90000"/>
              </a:lnSpc>
              <a:buNone/>
            </a:pPr>
            <a:endParaRPr lang="zh-CN" altLang="en-US" sz="2800" baseline="0" dirty="0">
              <a:solidFill>
                <a:srgbClr val="FF0000"/>
              </a:solidFill>
              <a:latin typeface="Arial" panose="020B0604020202020204" pitchFamily="34" charset="0"/>
              <a:ea typeface="黑体" panose="02010600030101010101" pitchFamily="2" charset="-122"/>
              <a:sym typeface="黑体" panose="02010600030101010101" pitchFamily="2" charset="-122"/>
            </a:endParaRPr>
          </a:p>
        </p:txBody>
      </p:sp>
    </p:spTree>
  </p:cSld>
  <p:clrMapOvr>
    <a:masterClrMapping/>
  </p:clrMapOvr>
  <p:transition>
    <p:blinds/>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99" name="内容占位符 1049298"/>
          <p:cNvSpPr>
            <a:spLocks noGrp="1"/>
          </p:cNvSpPr>
          <p:nvPr>
            <p:ph idx="4294967295"/>
          </p:nvPr>
        </p:nvSpPr>
        <p:spPr>
          <a:xfrm>
            <a:off x="603250" y="2492375"/>
            <a:ext cx="7683526" cy="1793881"/>
          </a:xfrm>
          <a:prstGeom prst="rect">
            <a:avLst/>
          </a:prstGeom>
          <a:noFill/>
          <a:ln w="9525">
            <a:noFill/>
          </a:ln>
        </p:spPr>
        <p:txBody>
          <a:bodyPr vert="horz" lIns="91440" tIns="45720" rIns="91440" bIns="45720" anchor="t"/>
          <a:lstStyle>
            <a:lvl1pPr marL="0" lvl="0" indent="0" algn="l" defTabSz="914400" eaLnBrk="1" fontAlgn="base" latinLnBrk="0" hangingPunct="1">
              <a:lnSpc>
                <a:spcPct val="100000"/>
              </a:lnSpc>
              <a:spcBef>
                <a:spcPct val="20000"/>
              </a:spcBef>
              <a:spcAft>
                <a:spcPct val="0"/>
              </a:spcAft>
              <a:buNone/>
              <a:defRPr sz="24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1pPr>
            <a:lvl2pPr marL="457200" lvl="1" indent="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2pPr>
            <a:lvl3pPr marL="1143000" lvl="2"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3pPr>
            <a:lvl4pPr marL="1600200" lvl="3"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4pPr>
            <a:lvl5pPr marL="2057400" lvl="4" indent="-228600" algn="l" defTabSz="914400" eaLnBrk="1" fontAlgn="base" latinLnBrk="0" hangingPunct="1">
              <a:lnSpc>
                <a:spcPct val="100000"/>
              </a:lnSpc>
              <a:spcBef>
                <a:spcPct val="20000"/>
              </a:spcBef>
              <a:spcAft>
                <a:spcPct val="0"/>
              </a:spcAft>
              <a:buNone/>
              <a:defRPr sz="2000" b="0" i="0" u="none" baseline="0">
                <a:solidFill>
                  <a:srgbClr val="808080"/>
                </a:solidFill>
                <a:latin typeface="Arial" panose="020B0604020202020204" pitchFamily="34" charset="0"/>
                <a:ea typeface="黑体" panose="02010600030101010101" pitchFamily="2" charset="-122"/>
                <a:sym typeface="Arial" panose="020B0604020202020204" pitchFamily="34" charset="0"/>
              </a:defRPr>
            </a:lvl5pPr>
          </a:lstStyle>
          <a:p>
            <a:pPr lvl="0" algn="ctr">
              <a:lnSpc>
                <a:spcPct val="150000"/>
              </a:lnSpc>
              <a:spcBef>
                <a:spcPct val="0"/>
              </a:spcBef>
              <a:buClr>
                <a:srgbClr val="00CC00"/>
              </a:buClr>
            </a:pPr>
            <a:r>
              <a:rPr lang="zh-CN" altLang="en-US" sz="4400" b="1" dirty="0"/>
              <a:t>五、死因、肿瘤报告管理</a:t>
            </a:r>
            <a:endParaRPr lang="zh-CN" altLang="en-US" sz="4400" u="none" baseline="0" dirty="0">
              <a:solidFill>
                <a:srgbClr val="808080"/>
              </a:solidFill>
              <a:latin typeface="Arial" panose="020B0604020202020204" pitchFamily="34" charset="0"/>
              <a:ea typeface="黑体" panose="02010600030101010101" pitchFamily="2" charset="-122"/>
              <a:sym typeface="Arial" panose="020B0604020202020204" pitchFamily="34" charset="0"/>
            </a:endParaRPr>
          </a:p>
        </p:txBody>
      </p:sp>
    </p:spTree>
    <p:custDataLst>
      <p:tags r:id="rId1"/>
    </p:custDataLst>
  </p:cSld>
  <p:clrMapOvr>
    <a:masterClrMapping/>
  </p:clrMapOvr>
  <p:transition>
    <p:blinds/>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内容占位符 2"/>
          <p:cNvSpPr>
            <a:spLocks noGrp="1" noChangeArrowheads="1"/>
          </p:cNvSpPr>
          <p:nvPr>
            <p:ph idx="4294967295"/>
          </p:nvPr>
        </p:nvSpPr>
        <p:spPr>
          <a:xfrm>
            <a:off x="914400" y="1268413"/>
            <a:ext cx="7300938" cy="3732223"/>
          </a:xfrm>
        </p:spPr>
        <p:txBody>
          <a:bodyPr>
            <a:normAutofit/>
          </a:bodyPr>
          <a:lstStyle/>
          <a:p>
            <a:endParaRPr lang="en-US" altLang="zh-CN" sz="2800" b="1" dirty="0" smtClean="0"/>
          </a:p>
          <a:p>
            <a:r>
              <a:rPr lang="en-US" altLang="zh-CN" sz="2800" b="1" dirty="0" smtClean="0">
                <a:solidFill>
                  <a:schemeClr val="tx1"/>
                </a:solidFill>
                <a:latin typeface="黑体" panose="02010600030101010101" pitchFamily="2" charset="-122"/>
                <a:ea typeface="黑体" panose="02010600030101010101" pitchFamily="2" charset="-122"/>
              </a:rPr>
              <a:t> </a:t>
            </a:r>
            <a:r>
              <a:rPr lang="zh-CN" altLang="zh-CN" sz="2800" b="1" dirty="0" smtClean="0">
                <a:solidFill>
                  <a:schemeClr val="tx1"/>
                </a:solidFill>
                <a:latin typeface="黑体" panose="02010600030101010101" pitchFamily="2" charset="-122"/>
                <a:ea typeface="黑体" panose="02010600030101010101" pitchFamily="2" charset="-122"/>
              </a:rPr>
              <a:t>人口死亡信息登记应当遵循的原则</a:t>
            </a:r>
            <a:r>
              <a:rPr lang="zh-CN" altLang="en-US" sz="2800" b="1" dirty="0" smtClean="0">
                <a:solidFill>
                  <a:schemeClr val="tx1"/>
                </a:solidFill>
                <a:latin typeface="黑体" panose="02010600030101010101" pitchFamily="2" charset="-122"/>
                <a:ea typeface="黑体" panose="02010600030101010101" pitchFamily="2" charset="-122"/>
              </a:rPr>
              <a:t>：</a:t>
            </a:r>
          </a:p>
          <a:p>
            <a:r>
              <a:rPr lang="en-US" altLang="zh-CN" sz="2800" b="1" dirty="0" smtClean="0">
                <a:solidFill>
                  <a:schemeClr val="tx1"/>
                </a:solidFill>
                <a:latin typeface="黑体" panose="02010600030101010101" pitchFamily="2" charset="-122"/>
                <a:ea typeface="黑体" panose="02010600030101010101" pitchFamily="2" charset="-122"/>
              </a:rPr>
              <a:t> </a:t>
            </a:r>
            <a:r>
              <a:rPr lang="zh-CN" altLang="zh-CN" sz="2800" b="1" dirty="0" smtClean="0">
                <a:solidFill>
                  <a:schemeClr val="tx1"/>
                </a:solidFill>
                <a:latin typeface="黑体" panose="02010600030101010101" pitchFamily="2" charset="-122"/>
                <a:ea typeface="黑体" panose="02010600030101010101" pitchFamily="2" charset="-122"/>
              </a:rPr>
              <a:t>标准规范、</a:t>
            </a:r>
          </a:p>
          <a:p>
            <a:r>
              <a:rPr lang="en-US" altLang="zh-CN" sz="2800" b="1" dirty="0" smtClean="0">
                <a:solidFill>
                  <a:schemeClr val="tx1"/>
                </a:solidFill>
                <a:latin typeface="黑体" panose="02010600030101010101" pitchFamily="2" charset="-122"/>
                <a:ea typeface="黑体" panose="02010600030101010101" pitchFamily="2" charset="-122"/>
              </a:rPr>
              <a:t> </a:t>
            </a:r>
            <a:r>
              <a:rPr lang="zh-CN" altLang="zh-CN" sz="2800" b="1" dirty="0" smtClean="0">
                <a:solidFill>
                  <a:schemeClr val="tx1"/>
                </a:solidFill>
                <a:latin typeface="黑体" panose="02010600030101010101" pitchFamily="2" charset="-122"/>
                <a:ea typeface="黑体" panose="02010600030101010101" pitchFamily="2" charset="-122"/>
              </a:rPr>
              <a:t>及时准确、</a:t>
            </a:r>
          </a:p>
          <a:p>
            <a:r>
              <a:rPr lang="en-US" altLang="zh-CN" sz="2800" b="1" dirty="0" smtClean="0">
                <a:solidFill>
                  <a:schemeClr val="tx1"/>
                </a:solidFill>
                <a:latin typeface="黑体" panose="02010600030101010101" pitchFamily="2" charset="-122"/>
                <a:ea typeface="黑体" panose="02010600030101010101" pitchFamily="2" charset="-122"/>
              </a:rPr>
              <a:t> </a:t>
            </a:r>
            <a:r>
              <a:rPr lang="zh-CN" altLang="zh-CN" sz="2800" b="1" dirty="0" smtClean="0">
                <a:solidFill>
                  <a:schemeClr val="tx1"/>
                </a:solidFill>
                <a:latin typeface="黑体" panose="02010600030101010101" pitchFamily="2" charset="-122"/>
                <a:ea typeface="黑体" panose="02010600030101010101" pitchFamily="2" charset="-122"/>
              </a:rPr>
              <a:t>分级负责、</a:t>
            </a:r>
          </a:p>
          <a:p>
            <a:r>
              <a:rPr lang="en-US" altLang="zh-CN" sz="2800" b="1" dirty="0" smtClean="0">
                <a:solidFill>
                  <a:schemeClr val="tx1"/>
                </a:solidFill>
                <a:latin typeface="黑体" panose="02010600030101010101" pitchFamily="2" charset="-122"/>
                <a:ea typeface="黑体" panose="02010600030101010101" pitchFamily="2" charset="-122"/>
              </a:rPr>
              <a:t> </a:t>
            </a:r>
            <a:r>
              <a:rPr lang="zh-CN" altLang="zh-CN" sz="2800" b="1" dirty="0" smtClean="0">
                <a:solidFill>
                  <a:schemeClr val="tx1"/>
                </a:solidFill>
                <a:latin typeface="黑体" panose="02010600030101010101" pitchFamily="2" charset="-122"/>
                <a:ea typeface="黑体" panose="02010600030101010101" pitchFamily="2" charset="-122"/>
              </a:rPr>
              <a:t>属地管理。</a:t>
            </a:r>
          </a:p>
          <a:p>
            <a:endParaRPr lang="zh-CN" altLang="zh-CN" sz="2800" b="1" dirty="0" smtClean="0"/>
          </a:p>
          <a:p>
            <a:endParaRPr lang="zh-CN" altLang="en-US" sz="2800" dirty="0" smtClean="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标题 1"/>
          <p:cNvSpPr>
            <a:spLocks noGrp="1" noChangeArrowheads="1"/>
          </p:cNvSpPr>
          <p:nvPr>
            <p:ph type="title"/>
          </p:nvPr>
        </p:nvSpPr>
        <p:spPr>
          <a:xfrm>
            <a:off x="1259632" y="260648"/>
            <a:ext cx="6512511" cy="1143000"/>
          </a:xfrm>
        </p:spPr>
        <p:txBody>
          <a:bodyPr/>
          <a:lstStyle/>
          <a:p>
            <a:pPr marL="0" indent="0" algn="ctr">
              <a:buNone/>
            </a:pPr>
            <a:r>
              <a:rPr lang="zh-CN" altLang="en-US" dirty="0" smtClean="0">
                <a:latin typeface="黑体" panose="02010600030101010101" pitchFamily="2" charset="-122"/>
                <a:ea typeface="黑体" panose="02010600030101010101" pitchFamily="2" charset="-122"/>
              </a:rPr>
              <a:t>工作目的</a:t>
            </a:r>
          </a:p>
        </p:txBody>
      </p:sp>
      <p:sp>
        <p:nvSpPr>
          <p:cNvPr id="6146" name="文本框 2"/>
          <p:cNvSpPr txBox="1">
            <a:spLocks noChangeArrowheads="1"/>
          </p:cNvSpPr>
          <p:nvPr/>
        </p:nvSpPr>
        <p:spPr bwMode="auto">
          <a:xfrm>
            <a:off x="500034" y="1916832"/>
            <a:ext cx="7926342"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buFont typeface="Wingdings" panose="05000000000000000000" pitchFamily="2" charset="2"/>
              <a:buChar char="Ø"/>
            </a:pPr>
            <a:r>
              <a:rPr lang="zh-CN" altLang="en-US" sz="2800" dirty="0" smtClean="0">
                <a:latin typeface="黑体" panose="02010600030101010101" pitchFamily="2" charset="-122"/>
                <a:ea typeface="黑体" panose="02010600030101010101" pitchFamily="2" charset="-122"/>
              </a:rPr>
              <a:t> 收集</a:t>
            </a:r>
            <a:r>
              <a:rPr lang="zh-CN" altLang="en-US" sz="2800" dirty="0">
                <a:latin typeface="黑体" panose="02010600030101010101" pitchFamily="2" charset="-122"/>
                <a:ea typeface="黑体" panose="02010600030101010101" pitchFamily="2" charset="-122"/>
              </a:rPr>
              <a:t>发生在本院的所有死亡病例并及时上报</a:t>
            </a:r>
            <a:r>
              <a:rPr lang="zh-CN" altLang="en-US" sz="2800" dirty="0" smtClean="0">
                <a:latin typeface="黑体" panose="02010600030101010101" pitchFamily="2" charset="-122"/>
                <a:ea typeface="黑体" panose="02010600030101010101" pitchFamily="2" charset="-122"/>
              </a:rPr>
              <a:t>；</a:t>
            </a:r>
            <a:endParaRPr lang="en-US" altLang="zh-CN" sz="2800" dirty="0" smtClean="0">
              <a:latin typeface="黑体" panose="02010600030101010101" pitchFamily="2" charset="-122"/>
              <a:ea typeface="黑体" panose="02010600030101010101" pitchFamily="2" charset="-122"/>
            </a:endParaRPr>
          </a:p>
          <a:p>
            <a:pPr>
              <a:buFont typeface="Wingdings" panose="05000000000000000000" pitchFamily="2" charset="2"/>
              <a:buChar char="Ø"/>
            </a:pPr>
            <a:endParaRPr lang="en-US" altLang="zh-CN" sz="2800" dirty="0">
              <a:latin typeface="黑体" panose="02010600030101010101" pitchFamily="2" charset="-122"/>
              <a:ea typeface="黑体" panose="02010600030101010101" pitchFamily="2" charset="-122"/>
            </a:endParaRPr>
          </a:p>
          <a:p>
            <a:pPr>
              <a:buFont typeface="Wingdings" panose="05000000000000000000" pitchFamily="2" charset="2"/>
              <a:buChar char="Ø"/>
            </a:pPr>
            <a:r>
              <a:rPr lang="zh-CN" altLang="en-US" sz="2800" dirty="0" smtClean="0">
                <a:latin typeface="黑体" panose="02010600030101010101" pitchFamily="2" charset="-122"/>
                <a:ea typeface="黑体" panose="02010600030101010101" pitchFamily="2" charset="-122"/>
              </a:rPr>
              <a:t> 保证</a:t>
            </a:r>
            <a:r>
              <a:rPr lang="zh-CN" altLang="en-US" sz="2800" dirty="0">
                <a:latin typeface="黑体" panose="02010600030101010101" pitchFamily="2" charset="-122"/>
                <a:ea typeface="黑体" panose="02010600030101010101" pitchFamily="2" charset="-122"/>
              </a:rPr>
              <a:t>所填</a:t>
            </a:r>
            <a:r>
              <a:rPr lang="en-US" altLang="zh-CN" sz="2800" dirty="0">
                <a:latin typeface="黑体" panose="02010600030101010101" pitchFamily="2" charset="-122"/>
                <a:ea typeface="黑体" panose="02010600030101010101" pitchFamily="2" charset="-122"/>
              </a:rPr>
              <a:t>《</a:t>
            </a:r>
            <a:r>
              <a:rPr lang="zh-CN" altLang="en-US" sz="2800" dirty="0">
                <a:latin typeface="黑体" panose="02010600030101010101" pitchFamily="2" charset="-122"/>
                <a:ea typeface="黑体" panose="02010600030101010101" pitchFamily="2" charset="-122"/>
              </a:rPr>
              <a:t>死亡医学证明书</a:t>
            </a:r>
            <a:r>
              <a:rPr lang="en-US" altLang="zh-CN" sz="2800" dirty="0">
                <a:latin typeface="黑体" panose="02010600030101010101" pitchFamily="2" charset="-122"/>
                <a:ea typeface="黑体" panose="02010600030101010101" pitchFamily="2" charset="-122"/>
              </a:rPr>
              <a:t>》</a:t>
            </a:r>
            <a:r>
              <a:rPr lang="zh-CN" altLang="en-US" sz="2800" dirty="0">
                <a:latin typeface="黑体" panose="02010600030101010101" pitchFamily="2" charset="-122"/>
                <a:ea typeface="黑体" panose="02010600030101010101" pitchFamily="2" charset="-122"/>
              </a:rPr>
              <a:t>项目完整、死亡信息准确并与病历</a:t>
            </a:r>
            <a:r>
              <a:rPr lang="zh-CN" altLang="en-US" sz="2800" dirty="0" smtClean="0">
                <a:latin typeface="黑体" panose="02010600030101010101" pitchFamily="2" charset="-122"/>
                <a:ea typeface="黑体" panose="02010600030101010101" pitchFamily="2" charset="-122"/>
              </a:rPr>
              <a:t>一致。</a:t>
            </a:r>
            <a:endParaRPr lang="en-US" altLang="zh-CN" sz="2800" dirty="0" smtClean="0">
              <a:latin typeface="黑体" panose="02010600030101010101" pitchFamily="2" charset="-122"/>
              <a:ea typeface="黑体" panose="02010600030101010101" pitchFamily="2" charset="-122"/>
            </a:endParaRPr>
          </a:p>
          <a:p>
            <a:endParaRPr lang="en-US" altLang="zh-CN" sz="2800" dirty="0" smtClean="0">
              <a:latin typeface="黑体" panose="02010600030101010101" pitchFamily="2" charset="-122"/>
              <a:ea typeface="黑体" panose="02010600030101010101" pitchFamily="2" charset="-122"/>
            </a:endParaRPr>
          </a:p>
          <a:p>
            <a:endParaRPr lang="zh-CN" altLang="en-US" sz="2800" dirty="0">
              <a:latin typeface="黑体" panose="02010600030101010101" pitchFamily="2" charset="-122"/>
              <a:ea typeface="黑体" panose="02010600030101010101" pitchFamily="2" charset="-122"/>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标题 1"/>
          <p:cNvSpPr>
            <a:spLocks noGrp="1" noChangeArrowheads="1"/>
          </p:cNvSpPr>
          <p:nvPr>
            <p:ph type="title"/>
          </p:nvPr>
        </p:nvSpPr>
        <p:spPr>
          <a:xfrm>
            <a:off x="1636968" y="404664"/>
            <a:ext cx="6512511" cy="1143000"/>
          </a:xfrm>
        </p:spPr>
        <p:txBody>
          <a:bodyPr/>
          <a:lstStyle/>
          <a:p>
            <a:pPr marL="0" indent="0" algn="ctr">
              <a:buNone/>
            </a:pPr>
            <a:r>
              <a:rPr lang="zh-CN" altLang="en-US" dirty="0" smtClean="0">
                <a:latin typeface="黑体" panose="02010600030101010101" pitchFamily="2" charset="-122"/>
                <a:ea typeface="黑体" panose="02010600030101010101" pitchFamily="2" charset="-122"/>
              </a:rPr>
              <a:t>工作流程</a:t>
            </a:r>
          </a:p>
        </p:txBody>
      </p:sp>
      <p:sp>
        <p:nvSpPr>
          <p:cNvPr id="4" name="椭圆 3"/>
          <p:cNvSpPr/>
          <p:nvPr/>
        </p:nvSpPr>
        <p:spPr>
          <a:xfrm>
            <a:off x="892175" y="3071813"/>
            <a:ext cx="1500188" cy="1000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buFontTx/>
              <a:buNone/>
              <a:defRPr/>
            </a:pPr>
            <a:r>
              <a:rPr lang="zh-CN" altLang="en-US" b="1" dirty="0">
                <a:solidFill>
                  <a:schemeClr val="bg1"/>
                </a:solidFill>
              </a:rPr>
              <a:t>住院</a:t>
            </a:r>
            <a:endParaRPr lang="en-US" altLang="zh-CN" b="1" dirty="0">
              <a:solidFill>
                <a:schemeClr val="bg1"/>
              </a:solidFill>
            </a:endParaRPr>
          </a:p>
          <a:p>
            <a:pPr algn="ctr" eaLnBrk="0" hangingPunct="0">
              <a:buFontTx/>
              <a:buNone/>
              <a:defRPr/>
            </a:pPr>
            <a:r>
              <a:rPr lang="zh-CN" altLang="en-US" b="1" dirty="0">
                <a:solidFill>
                  <a:schemeClr val="bg1"/>
                </a:solidFill>
              </a:rPr>
              <a:t>死亡</a:t>
            </a:r>
          </a:p>
        </p:txBody>
      </p:sp>
      <p:sp>
        <p:nvSpPr>
          <p:cNvPr id="5" name="椭圆 4"/>
          <p:cNvSpPr/>
          <p:nvPr/>
        </p:nvSpPr>
        <p:spPr>
          <a:xfrm>
            <a:off x="892175" y="4357688"/>
            <a:ext cx="1500188" cy="1000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buFontTx/>
              <a:buNone/>
              <a:defRPr/>
            </a:pPr>
            <a:r>
              <a:rPr lang="zh-CN" altLang="en-US" b="1" dirty="0">
                <a:solidFill>
                  <a:schemeClr val="bg1"/>
                </a:solidFill>
              </a:rPr>
              <a:t>急诊</a:t>
            </a:r>
            <a:endParaRPr lang="en-US" altLang="zh-CN" b="1" dirty="0">
              <a:solidFill>
                <a:schemeClr val="bg1"/>
              </a:solidFill>
            </a:endParaRPr>
          </a:p>
          <a:p>
            <a:pPr algn="ctr" eaLnBrk="0" hangingPunct="0">
              <a:buFontTx/>
              <a:buNone/>
              <a:defRPr/>
            </a:pPr>
            <a:r>
              <a:rPr lang="zh-CN" altLang="en-US" b="1" dirty="0">
                <a:solidFill>
                  <a:schemeClr val="bg1"/>
                </a:solidFill>
              </a:rPr>
              <a:t>死亡</a:t>
            </a:r>
          </a:p>
        </p:txBody>
      </p:sp>
      <p:sp>
        <p:nvSpPr>
          <p:cNvPr id="6" name="圆角矩形 5"/>
          <p:cNvSpPr/>
          <p:nvPr/>
        </p:nvSpPr>
        <p:spPr>
          <a:xfrm>
            <a:off x="2819400" y="1857364"/>
            <a:ext cx="1465263" cy="12144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buFontTx/>
              <a:buNone/>
              <a:defRPr/>
            </a:pPr>
            <a:r>
              <a:rPr lang="zh-CN" altLang="en-US" b="1" dirty="0">
                <a:solidFill>
                  <a:schemeClr val="bg1"/>
                </a:solidFill>
              </a:rPr>
              <a:t>主诊医生</a:t>
            </a:r>
            <a:endParaRPr lang="en-US" altLang="zh-CN" b="1" dirty="0">
              <a:solidFill>
                <a:schemeClr val="bg1"/>
              </a:solidFill>
            </a:endParaRPr>
          </a:p>
          <a:p>
            <a:pPr algn="ctr" eaLnBrk="0" hangingPunct="0">
              <a:buFontTx/>
              <a:buNone/>
              <a:defRPr/>
            </a:pPr>
            <a:r>
              <a:rPr lang="zh-CN" altLang="en-US" sz="1400" b="1" dirty="0">
                <a:solidFill>
                  <a:srgbClr val="92D050"/>
                </a:solidFill>
              </a:rPr>
              <a:t>填写死亡证</a:t>
            </a:r>
          </a:p>
        </p:txBody>
      </p:sp>
      <p:sp>
        <p:nvSpPr>
          <p:cNvPr id="12" name="圆角矩形 11"/>
          <p:cNvSpPr/>
          <p:nvPr/>
        </p:nvSpPr>
        <p:spPr>
          <a:xfrm>
            <a:off x="6572264" y="3214686"/>
            <a:ext cx="2143140" cy="15843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buFontTx/>
              <a:buNone/>
              <a:defRPr/>
            </a:pPr>
            <a:r>
              <a:rPr lang="zh-CN" altLang="en-US" b="1" dirty="0">
                <a:solidFill>
                  <a:schemeClr val="bg1"/>
                </a:solidFill>
              </a:rPr>
              <a:t>责任科室</a:t>
            </a:r>
            <a:endParaRPr lang="en-US" altLang="zh-CN" b="1" dirty="0">
              <a:solidFill>
                <a:schemeClr val="bg1"/>
              </a:solidFill>
            </a:endParaRPr>
          </a:p>
          <a:p>
            <a:pPr algn="ctr" eaLnBrk="0" hangingPunct="0">
              <a:buFontTx/>
              <a:buNone/>
              <a:defRPr/>
            </a:pPr>
            <a:r>
              <a:rPr lang="zh-CN" altLang="en-US" sz="1400" b="1" dirty="0">
                <a:solidFill>
                  <a:srgbClr val="92D050"/>
                </a:solidFill>
              </a:rPr>
              <a:t>质量审核</a:t>
            </a:r>
            <a:endParaRPr lang="en-US" altLang="zh-CN" sz="1400" b="1" dirty="0">
              <a:solidFill>
                <a:srgbClr val="92D050"/>
              </a:solidFill>
            </a:endParaRPr>
          </a:p>
          <a:p>
            <a:pPr algn="ctr" eaLnBrk="0" hangingPunct="0">
              <a:buFontTx/>
              <a:buNone/>
              <a:defRPr/>
            </a:pPr>
            <a:r>
              <a:rPr lang="zh-CN" altLang="en-US" sz="1400" b="1" dirty="0">
                <a:solidFill>
                  <a:srgbClr val="92D050"/>
                </a:solidFill>
              </a:rPr>
              <a:t>死因编码</a:t>
            </a:r>
            <a:endParaRPr lang="en-US" altLang="zh-CN" sz="1400" b="1" dirty="0">
              <a:solidFill>
                <a:srgbClr val="92D050"/>
              </a:solidFill>
            </a:endParaRPr>
          </a:p>
          <a:p>
            <a:pPr algn="ctr" eaLnBrk="0" hangingPunct="0">
              <a:buFontTx/>
              <a:buNone/>
              <a:defRPr/>
            </a:pPr>
            <a:r>
              <a:rPr lang="zh-CN" altLang="en-US" sz="1400" b="1" dirty="0">
                <a:solidFill>
                  <a:srgbClr val="92D050"/>
                </a:solidFill>
              </a:rPr>
              <a:t>根本死因确定</a:t>
            </a:r>
            <a:endParaRPr lang="en-US" altLang="zh-CN" sz="1400" b="1" dirty="0">
              <a:solidFill>
                <a:srgbClr val="92D050"/>
              </a:solidFill>
            </a:endParaRPr>
          </a:p>
          <a:p>
            <a:pPr algn="ctr" eaLnBrk="0" hangingPunct="0">
              <a:buFontTx/>
              <a:buNone/>
              <a:defRPr/>
            </a:pPr>
            <a:r>
              <a:rPr lang="zh-CN" altLang="en-US" sz="1400" b="1" dirty="0">
                <a:solidFill>
                  <a:srgbClr val="92D050"/>
                </a:solidFill>
              </a:rPr>
              <a:t>网络报告</a:t>
            </a:r>
          </a:p>
        </p:txBody>
      </p:sp>
      <p:cxnSp>
        <p:nvCxnSpPr>
          <p:cNvPr id="49" name="形状 27"/>
          <p:cNvCxnSpPr>
            <a:stCxn id="4" idx="0"/>
          </p:cNvCxnSpPr>
          <p:nvPr/>
        </p:nvCxnSpPr>
        <p:spPr>
          <a:xfrm rot="5400000" flipH="1" flipV="1">
            <a:off x="1945482" y="2196306"/>
            <a:ext cx="571500" cy="1179513"/>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 name="圆角矩形 60"/>
          <p:cNvSpPr/>
          <p:nvPr/>
        </p:nvSpPr>
        <p:spPr>
          <a:xfrm>
            <a:off x="2771774" y="4929198"/>
            <a:ext cx="1800225" cy="1142990"/>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buFontTx/>
              <a:buNone/>
              <a:defRPr/>
            </a:pPr>
            <a:r>
              <a:rPr lang="zh-CN" altLang="en-US" b="1" dirty="0">
                <a:solidFill>
                  <a:schemeClr val="bg1"/>
                </a:solidFill>
              </a:rPr>
              <a:t>接诊医生</a:t>
            </a:r>
            <a:endParaRPr lang="en-US" altLang="zh-CN" b="1" dirty="0">
              <a:solidFill>
                <a:schemeClr val="bg1"/>
              </a:solidFill>
            </a:endParaRPr>
          </a:p>
          <a:p>
            <a:pPr algn="ctr" eaLnBrk="0" hangingPunct="0">
              <a:buFontTx/>
              <a:buNone/>
              <a:defRPr/>
            </a:pPr>
            <a:r>
              <a:rPr lang="zh-CN" altLang="en-US" sz="1400" b="1" dirty="0">
                <a:solidFill>
                  <a:srgbClr val="92D050"/>
                </a:solidFill>
              </a:rPr>
              <a:t>填写死亡证</a:t>
            </a:r>
            <a:endParaRPr lang="en-US" altLang="zh-CN" sz="1400" b="1" dirty="0">
              <a:solidFill>
                <a:srgbClr val="92D050"/>
              </a:solidFill>
            </a:endParaRPr>
          </a:p>
          <a:p>
            <a:pPr algn="ctr" eaLnBrk="0" hangingPunct="0">
              <a:buFontTx/>
              <a:buNone/>
              <a:defRPr/>
            </a:pPr>
            <a:r>
              <a:rPr lang="zh-CN" altLang="en-US" sz="1400" b="1" dirty="0">
                <a:solidFill>
                  <a:srgbClr val="92D050"/>
                </a:solidFill>
              </a:rPr>
              <a:t>接诊和转归</a:t>
            </a:r>
            <a:endParaRPr lang="en-US" altLang="zh-CN" sz="1400" b="1" dirty="0">
              <a:solidFill>
                <a:srgbClr val="92D050"/>
              </a:solidFill>
            </a:endParaRPr>
          </a:p>
          <a:p>
            <a:pPr algn="ctr" eaLnBrk="0" hangingPunct="0">
              <a:buFontTx/>
              <a:buNone/>
              <a:defRPr/>
            </a:pPr>
            <a:r>
              <a:rPr lang="zh-CN" altLang="en-US" sz="1400" b="1" dirty="0">
                <a:solidFill>
                  <a:srgbClr val="92D050"/>
                </a:solidFill>
              </a:rPr>
              <a:t>记录</a:t>
            </a:r>
          </a:p>
        </p:txBody>
      </p:sp>
      <p:sp>
        <p:nvSpPr>
          <p:cNvPr id="62" name="圆角矩形 61"/>
          <p:cNvSpPr/>
          <p:nvPr/>
        </p:nvSpPr>
        <p:spPr>
          <a:xfrm>
            <a:off x="4786314" y="4929199"/>
            <a:ext cx="1730374" cy="1143008"/>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buFontTx/>
              <a:buNone/>
              <a:defRPr/>
            </a:pPr>
            <a:r>
              <a:rPr lang="zh-CN" altLang="en-US" b="1" dirty="0">
                <a:solidFill>
                  <a:schemeClr val="bg1"/>
                </a:solidFill>
              </a:rPr>
              <a:t>科内质管员</a:t>
            </a:r>
            <a:endParaRPr lang="en-US" altLang="zh-CN" b="1" dirty="0">
              <a:solidFill>
                <a:schemeClr val="bg1"/>
              </a:solidFill>
            </a:endParaRPr>
          </a:p>
          <a:p>
            <a:pPr algn="ctr" eaLnBrk="0" hangingPunct="0">
              <a:buFontTx/>
              <a:buNone/>
              <a:defRPr/>
            </a:pPr>
            <a:r>
              <a:rPr lang="zh-CN" altLang="en-US" sz="1400" b="1" dirty="0">
                <a:solidFill>
                  <a:srgbClr val="92D050"/>
                </a:solidFill>
              </a:rPr>
              <a:t>信息审核</a:t>
            </a:r>
            <a:endParaRPr lang="en-US" altLang="zh-CN" sz="1400" b="1" dirty="0">
              <a:solidFill>
                <a:srgbClr val="92D050"/>
              </a:solidFill>
            </a:endParaRPr>
          </a:p>
          <a:p>
            <a:pPr algn="ctr" eaLnBrk="0" hangingPunct="0">
              <a:buFontTx/>
              <a:buNone/>
              <a:defRPr/>
            </a:pPr>
            <a:r>
              <a:rPr lang="zh-CN" altLang="en-US" sz="1400" b="1" dirty="0">
                <a:solidFill>
                  <a:srgbClr val="92D050"/>
                </a:solidFill>
              </a:rPr>
              <a:t>交接记录</a:t>
            </a:r>
          </a:p>
        </p:txBody>
      </p:sp>
      <p:cxnSp>
        <p:nvCxnSpPr>
          <p:cNvPr id="63" name="形状 27"/>
          <p:cNvCxnSpPr>
            <a:stCxn id="5" idx="4"/>
            <a:endCxn id="61" idx="1"/>
          </p:cNvCxnSpPr>
          <p:nvPr/>
        </p:nvCxnSpPr>
        <p:spPr>
          <a:xfrm rot="16200000" flipH="1">
            <a:off x="2135581" y="4864500"/>
            <a:ext cx="142880" cy="1129505"/>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0" name="形状 27"/>
          <p:cNvCxnSpPr>
            <a:stCxn id="62" idx="3"/>
            <a:endCxn id="12" idx="2"/>
          </p:cNvCxnSpPr>
          <p:nvPr/>
        </p:nvCxnSpPr>
        <p:spPr>
          <a:xfrm flipV="1">
            <a:off x="6516688" y="4799011"/>
            <a:ext cx="1127146" cy="701692"/>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圆角矩形 38"/>
          <p:cNvSpPr/>
          <p:nvPr/>
        </p:nvSpPr>
        <p:spPr>
          <a:xfrm>
            <a:off x="5000628" y="1857364"/>
            <a:ext cx="1463675" cy="1214438"/>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buFontTx/>
              <a:buNone/>
              <a:defRPr/>
            </a:pPr>
            <a:r>
              <a:rPr lang="zh-CN" altLang="en-US" b="1" dirty="0">
                <a:solidFill>
                  <a:schemeClr val="bg1"/>
                </a:solidFill>
              </a:rPr>
              <a:t>科内质管员</a:t>
            </a:r>
            <a:endParaRPr lang="en-US" altLang="zh-CN" b="1" dirty="0">
              <a:solidFill>
                <a:schemeClr val="bg1"/>
              </a:solidFill>
            </a:endParaRPr>
          </a:p>
          <a:p>
            <a:pPr algn="ctr" eaLnBrk="0" hangingPunct="0">
              <a:buFontTx/>
              <a:buNone/>
              <a:defRPr/>
            </a:pPr>
            <a:r>
              <a:rPr lang="zh-CN" altLang="en-US" sz="1400" b="1" dirty="0">
                <a:solidFill>
                  <a:srgbClr val="92D050"/>
                </a:solidFill>
              </a:rPr>
              <a:t>信息审核</a:t>
            </a:r>
            <a:endParaRPr lang="en-US" altLang="zh-CN" sz="1400" b="1" dirty="0">
              <a:solidFill>
                <a:srgbClr val="92D050"/>
              </a:solidFill>
            </a:endParaRPr>
          </a:p>
          <a:p>
            <a:pPr algn="ctr" eaLnBrk="0" hangingPunct="0">
              <a:buFontTx/>
              <a:buNone/>
              <a:defRPr/>
            </a:pPr>
            <a:r>
              <a:rPr lang="zh-CN" altLang="en-US" sz="1400" b="1" dirty="0">
                <a:solidFill>
                  <a:srgbClr val="92D050"/>
                </a:solidFill>
              </a:rPr>
              <a:t>交接记录</a:t>
            </a:r>
          </a:p>
        </p:txBody>
      </p:sp>
      <p:cxnSp>
        <p:nvCxnSpPr>
          <p:cNvPr id="43" name="肘形连接符 42"/>
          <p:cNvCxnSpPr>
            <a:stCxn id="39" idx="3"/>
            <a:endCxn id="12" idx="0"/>
          </p:cNvCxnSpPr>
          <p:nvPr/>
        </p:nvCxnSpPr>
        <p:spPr>
          <a:xfrm>
            <a:off x="6464303" y="2464583"/>
            <a:ext cx="1179531" cy="750103"/>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直接连接符 45"/>
          <p:cNvCxnSpPr>
            <a:stCxn id="6" idx="3"/>
          </p:cNvCxnSpPr>
          <p:nvPr/>
        </p:nvCxnSpPr>
        <p:spPr>
          <a:xfrm flipV="1">
            <a:off x="4284663" y="2428868"/>
            <a:ext cx="1073155" cy="35721"/>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直接连接符 50"/>
          <p:cNvCxnSpPr>
            <a:stCxn id="61" idx="3"/>
            <a:endCxn id="62" idx="1"/>
          </p:cNvCxnSpPr>
          <p:nvPr/>
        </p:nvCxnSpPr>
        <p:spPr>
          <a:xfrm>
            <a:off x="4571999" y="5500693"/>
            <a:ext cx="214315" cy="1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random/>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标题 1"/>
          <p:cNvSpPr>
            <a:spLocks noGrp="1" noChangeArrowheads="1"/>
          </p:cNvSpPr>
          <p:nvPr>
            <p:ph type="title"/>
          </p:nvPr>
        </p:nvSpPr>
        <p:spPr>
          <a:xfrm>
            <a:off x="1259632" y="260648"/>
            <a:ext cx="6512511" cy="1143000"/>
          </a:xfrm>
        </p:spPr>
        <p:txBody>
          <a:bodyPr/>
          <a:lstStyle/>
          <a:p>
            <a:pPr marL="0" indent="0" algn="ctr">
              <a:buNone/>
            </a:pPr>
            <a:r>
              <a:rPr lang="zh-CN" altLang="en-US" dirty="0" smtClean="0">
                <a:latin typeface="黑体" panose="02010600030101010101" pitchFamily="2" charset="-122"/>
                <a:ea typeface="黑体" panose="02010600030101010101" pitchFamily="2" charset="-122"/>
              </a:rPr>
              <a:t>人员职责和任务</a:t>
            </a:r>
          </a:p>
        </p:txBody>
      </p:sp>
      <p:sp>
        <p:nvSpPr>
          <p:cNvPr id="8194" name="内容占位符 2"/>
          <p:cNvSpPr>
            <a:spLocks noGrp="1" noChangeArrowheads="1"/>
          </p:cNvSpPr>
          <p:nvPr>
            <p:ph sz="quarter" idx="13"/>
          </p:nvPr>
        </p:nvSpPr>
        <p:spPr>
          <a:xfrm>
            <a:off x="250825" y="1600200"/>
            <a:ext cx="8464579" cy="4757738"/>
          </a:xfrm>
        </p:spPr>
        <p:txBody>
          <a:bodyPr>
            <a:normAutofit/>
          </a:bodyPr>
          <a:lstStyle/>
          <a:p>
            <a:r>
              <a:rPr lang="zh-CN" altLang="en-US" sz="2800" dirty="0" smtClean="0">
                <a:latin typeface="黑体" panose="02010600030101010101" pitchFamily="2" charset="-122"/>
                <a:ea typeface="黑体" panose="02010600030101010101" pitchFamily="2" charset="-122"/>
              </a:rPr>
              <a:t>主管院长</a:t>
            </a:r>
            <a:r>
              <a:rPr lang="en-US" altLang="zh-CN" sz="2800" dirty="0" smtClean="0">
                <a:latin typeface="黑体" panose="02010600030101010101" pitchFamily="2" charset="-122"/>
                <a:ea typeface="黑体" panose="02010600030101010101" pitchFamily="2" charset="-122"/>
              </a:rPr>
              <a:t>——</a:t>
            </a:r>
            <a:r>
              <a:rPr lang="zh-CN" altLang="en-US" sz="2800" dirty="0" smtClean="0">
                <a:latin typeface="黑体" panose="02010600030101010101" pitchFamily="2" charset="-122"/>
                <a:ea typeface="黑体" panose="02010600030101010101" pitchFamily="2" charset="-122"/>
              </a:rPr>
              <a:t>负责全院死亡报告与管理。</a:t>
            </a:r>
          </a:p>
          <a:p>
            <a:r>
              <a:rPr lang="zh-CN" altLang="en-US" sz="2800" dirty="0" smtClean="0">
                <a:latin typeface="黑体" panose="02010600030101010101" pitchFamily="2" charset="-122"/>
                <a:ea typeface="黑体" panose="02010600030101010101" pitchFamily="2" charset="-122"/>
              </a:rPr>
              <a:t>责任科室负责人</a:t>
            </a:r>
            <a:r>
              <a:rPr lang="en-US" altLang="zh-CN" sz="2800" dirty="0" smtClean="0">
                <a:latin typeface="黑体" panose="02010600030101010101" pitchFamily="2" charset="-122"/>
                <a:ea typeface="黑体" panose="02010600030101010101" pitchFamily="2" charset="-122"/>
              </a:rPr>
              <a:t>——</a:t>
            </a:r>
            <a:r>
              <a:rPr lang="zh-CN" altLang="en-US" sz="2800" dirty="0" smtClean="0">
                <a:latin typeface="黑体" panose="02010600030101010101" pitchFamily="2" charset="-122"/>
                <a:ea typeface="黑体" panose="02010600030101010101" pitchFamily="2" charset="-122"/>
              </a:rPr>
              <a:t>负责院内科室间的协调及院内的培训与质控。</a:t>
            </a:r>
          </a:p>
          <a:p>
            <a:r>
              <a:rPr lang="zh-CN" altLang="en-US" sz="2800" dirty="0" smtClean="0">
                <a:latin typeface="黑体" panose="02010600030101010101" pitchFamily="2" charset="-122"/>
                <a:ea typeface="黑体" panose="02010600030101010101" pitchFamily="2" charset="-122"/>
              </a:rPr>
              <a:t>死亡报告管理人</a:t>
            </a:r>
            <a:r>
              <a:rPr lang="en-US" altLang="zh-CN" sz="2800" dirty="0" smtClean="0">
                <a:latin typeface="黑体" panose="02010600030101010101" pitchFamily="2" charset="-122"/>
                <a:ea typeface="黑体" panose="02010600030101010101" pitchFamily="2" charset="-122"/>
              </a:rPr>
              <a:t>——</a:t>
            </a:r>
            <a:r>
              <a:rPr lang="zh-CN" altLang="en-US" sz="2800" dirty="0" smtClean="0">
                <a:latin typeface="黑体" panose="02010600030101010101" pitchFamily="2" charset="-122"/>
                <a:ea typeface="黑体" panose="02010600030101010101" pitchFamily="2" charset="-122"/>
              </a:rPr>
              <a:t>负责</a:t>
            </a:r>
            <a:r>
              <a:rPr lang="en-US" altLang="zh-CN" sz="2800" dirty="0" smtClean="0">
                <a:latin typeface="黑体" panose="02010600030101010101" pitchFamily="2" charset="-122"/>
                <a:ea typeface="黑体" panose="02010600030101010101" pitchFamily="2" charset="-122"/>
              </a:rPr>
              <a:t>《</a:t>
            </a:r>
            <a:r>
              <a:rPr lang="zh-CN" altLang="en-US" sz="2800" dirty="0" smtClean="0">
                <a:latin typeface="黑体" panose="02010600030101010101" pitchFamily="2" charset="-122"/>
                <a:ea typeface="黑体" panose="02010600030101010101" pitchFamily="2" charset="-122"/>
              </a:rPr>
              <a:t>死亡医学证明书</a:t>
            </a:r>
            <a:r>
              <a:rPr lang="en-US" altLang="zh-CN" sz="2800" dirty="0" smtClean="0">
                <a:latin typeface="黑体" panose="02010600030101010101" pitchFamily="2" charset="-122"/>
                <a:ea typeface="黑体" panose="02010600030101010101" pitchFamily="2" charset="-122"/>
              </a:rPr>
              <a:t>》</a:t>
            </a:r>
            <a:r>
              <a:rPr lang="zh-CN" altLang="en-US" sz="2800" dirty="0" smtClean="0">
                <a:latin typeface="黑体" panose="02010600030101010101" pitchFamily="2" charset="-122"/>
                <a:ea typeface="黑体" panose="02010600030101010101" pitchFamily="2" charset="-122"/>
              </a:rPr>
              <a:t>收集、审核、编码和网络报告。</a:t>
            </a:r>
          </a:p>
          <a:p>
            <a:r>
              <a:rPr lang="zh-CN" altLang="en-US" sz="2800" dirty="0" smtClean="0">
                <a:latin typeface="黑体" panose="02010600030101010101" pitchFamily="2" charset="-122"/>
                <a:ea typeface="黑体" panose="02010600030101010101" pitchFamily="2" charset="-122"/>
              </a:rPr>
              <a:t>临床医生</a:t>
            </a:r>
            <a:r>
              <a:rPr lang="en-US" altLang="zh-CN" sz="2800" dirty="0" smtClean="0">
                <a:latin typeface="黑体" panose="02010600030101010101" pitchFamily="2" charset="-122"/>
                <a:ea typeface="黑体" panose="02010600030101010101" pitchFamily="2" charset="-122"/>
              </a:rPr>
              <a:t>——</a:t>
            </a:r>
            <a:r>
              <a:rPr lang="zh-CN" altLang="en-US" sz="2800" dirty="0" smtClean="0">
                <a:latin typeface="黑体" panose="02010600030101010101" pitchFamily="2" charset="-122"/>
                <a:ea typeface="黑体" panose="02010600030101010101" pitchFamily="2" charset="-122"/>
              </a:rPr>
              <a:t>及时、准确、完整地填写</a:t>
            </a:r>
            <a:r>
              <a:rPr lang="en-US" altLang="zh-CN" sz="2800" dirty="0" smtClean="0">
                <a:latin typeface="黑体" panose="02010600030101010101" pitchFamily="2" charset="-122"/>
                <a:ea typeface="黑体" panose="02010600030101010101" pitchFamily="2" charset="-122"/>
              </a:rPr>
              <a:t>《</a:t>
            </a:r>
            <a:r>
              <a:rPr lang="zh-CN" altLang="en-US" sz="2800" dirty="0" smtClean="0">
                <a:latin typeface="黑体" panose="02010600030101010101" pitchFamily="2" charset="-122"/>
                <a:ea typeface="黑体" panose="02010600030101010101" pitchFamily="2" charset="-122"/>
              </a:rPr>
              <a:t>死亡医学证明书</a:t>
            </a:r>
            <a:r>
              <a:rPr lang="en-US" altLang="zh-CN" sz="2800" dirty="0" smtClean="0">
                <a:latin typeface="黑体" panose="02010600030101010101" pitchFamily="2" charset="-122"/>
                <a:ea typeface="黑体" panose="02010600030101010101" pitchFamily="2" charset="-122"/>
              </a:rPr>
              <a:t>》</a:t>
            </a:r>
            <a:r>
              <a:rPr lang="zh-CN" altLang="en-US" sz="2800" dirty="0" smtClean="0">
                <a:latin typeface="黑体" panose="02010600030101010101" pitchFamily="2" charset="-122"/>
                <a:ea typeface="黑体" panose="02010600030101010101" pitchFamily="2" charset="-122"/>
              </a:rPr>
              <a:t>；接受培训与督导，带教新人。</a:t>
            </a:r>
          </a:p>
          <a:p>
            <a:pPr>
              <a:buNone/>
            </a:pPr>
            <a:endParaRPr lang="zh-CN" altLang="en-US" sz="2800" dirty="0" smtClean="0"/>
          </a:p>
          <a:p>
            <a:endParaRPr lang="zh-CN" altLang="en-US" sz="2800" dirty="0" smtClean="0"/>
          </a:p>
        </p:txBody>
      </p:sp>
    </p:spTree>
  </p:cSld>
  <p:clrMapOvr>
    <a:masterClrMapping/>
  </p:clrMapOvr>
  <p:transition>
    <p:random/>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标题 1"/>
          <p:cNvSpPr>
            <a:spLocks noGrp="1" noChangeArrowheads="1"/>
          </p:cNvSpPr>
          <p:nvPr>
            <p:ph type="title"/>
          </p:nvPr>
        </p:nvSpPr>
        <p:spPr>
          <a:xfrm>
            <a:off x="457200" y="82550"/>
            <a:ext cx="8229600" cy="896938"/>
          </a:xfrm>
        </p:spPr>
        <p:txBody>
          <a:bodyPr/>
          <a:lstStyle/>
          <a:p>
            <a:pPr marL="0" indent="0" algn="ctr">
              <a:buNone/>
            </a:pPr>
            <a:r>
              <a:rPr lang="zh-CN" altLang="en-US" dirty="0" smtClean="0">
                <a:latin typeface="黑体" panose="02010600030101010101" pitchFamily="2" charset="-122"/>
                <a:ea typeface="黑体" panose="02010600030101010101" pitchFamily="2" charset="-122"/>
              </a:rPr>
              <a:t>常见存在问题</a:t>
            </a:r>
          </a:p>
        </p:txBody>
      </p:sp>
      <p:sp>
        <p:nvSpPr>
          <p:cNvPr id="10242" name="内容占位符 2"/>
          <p:cNvSpPr>
            <a:spLocks noGrp="1" noChangeArrowheads="1"/>
          </p:cNvSpPr>
          <p:nvPr>
            <p:ph sz="quarter" idx="13"/>
          </p:nvPr>
        </p:nvSpPr>
        <p:spPr>
          <a:xfrm>
            <a:off x="285720" y="1214422"/>
            <a:ext cx="8572560" cy="5135578"/>
          </a:xfrm>
        </p:spPr>
        <p:txBody>
          <a:bodyPr>
            <a:normAutofit/>
          </a:bodyPr>
          <a:lstStyle/>
          <a:p>
            <a:r>
              <a:rPr lang="en-US" altLang="zh-CN" sz="2800" dirty="0" smtClean="0">
                <a:latin typeface="黑体" panose="02010600030101010101" pitchFamily="2" charset="-122"/>
                <a:ea typeface="黑体" panose="02010600030101010101" pitchFamily="2" charset="-122"/>
              </a:rPr>
              <a:t>1</a:t>
            </a:r>
            <a:r>
              <a:rPr lang="zh-CN" altLang="en-US" sz="2800" dirty="0" smtClean="0">
                <a:latin typeface="黑体" panose="02010600030101010101" pitchFamily="2" charset="-122"/>
                <a:ea typeface="黑体" panose="02010600030101010101" pitchFamily="2" charset="-122"/>
              </a:rPr>
              <a:t>、漏项。</a:t>
            </a:r>
          </a:p>
          <a:p>
            <a:r>
              <a:rPr lang="en-US" altLang="zh-CN" sz="2800" dirty="0" smtClean="0">
                <a:latin typeface="黑体" panose="02010600030101010101" pitchFamily="2" charset="-122"/>
                <a:ea typeface="黑体" panose="02010600030101010101" pitchFamily="2" charset="-122"/>
              </a:rPr>
              <a:t>2</a:t>
            </a:r>
            <a:r>
              <a:rPr lang="zh-CN" altLang="en-US" sz="2800" dirty="0" smtClean="0">
                <a:latin typeface="黑体" panose="02010600030101010101" pitchFamily="2" charset="-122"/>
                <a:ea typeface="黑体" panose="02010600030101010101" pitchFamily="2" charset="-122"/>
              </a:rPr>
              <a:t>、年龄未填写实足年龄。</a:t>
            </a:r>
          </a:p>
          <a:p>
            <a:r>
              <a:rPr lang="en-US" altLang="zh-CN" sz="2800" dirty="0" smtClean="0">
                <a:latin typeface="黑体" panose="02010600030101010101" pitchFamily="2" charset="-122"/>
                <a:ea typeface="黑体" panose="02010600030101010101" pitchFamily="2" charset="-122"/>
              </a:rPr>
              <a:t>3</a:t>
            </a:r>
            <a:r>
              <a:rPr lang="zh-CN" altLang="en-US" sz="2800" dirty="0" smtClean="0">
                <a:latin typeface="黑体" panose="02010600030101010101" pitchFamily="2" charset="-122"/>
                <a:ea typeface="黑体" panose="02010600030101010101" pitchFamily="2" charset="-122"/>
              </a:rPr>
              <a:t>、只填写了</a:t>
            </a:r>
            <a:r>
              <a:rPr lang="en-US" altLang="zh-CN" sz="2800" dirty="0" smtClean="0">
                <a:latin typeface="黑体" panose="02010600030101010101" pitchFamily="2" charset="-122"/>
                <a:ea typeface="黑体" panose="02010600030101010101" pitchFamily="2" charset="-122"/>
              </a:rPr>
              <a:t>1</a:t>
            </a:r>
            <a:r>
              <a:rPr lang="zh-CN" altLang="en-US" sz="2800" dirty="0" smtClean="0">
                <a:latin typeface="黑体" panose="02010600030101010101" pitchFamily="2" charset="-122"/>
                <a:ea typeface="黑体" panose="02010600030101010101" pitchFamily="2" charset="-122"/>
              </a:rPr>
              <a:t>个死因，不能形成死因链。</a:t>
            </a:r>
          </a:p>
          <a:p>
            <a:r>
              <a:rPr lang="en-US" altLang="zh-CN" sz="2800" dirty="0" smtClean="0">
                <a:latin typeface="黑体" panose="02010600030101010101" pitchFamily="2" charset="-122"/>
                <a:ea typeface="黑体" panose="02010600030101010101" pitchFamily="2" charset="-122"/>
              </a:rPr>
              <a:t>4</a:t>
            </a:r>
            <a:r>
              <a:rPr lang="zh-CN" altLang="en-US" sz="2800" dirty="0" smtClean="0">
                <a:latin typeface="黑体" panose="02010600030101010101" pitchFamily="2" charset="-122"/>
                <a:ea typeface="黑体" panose="02010600030101010101" pitchFamily="2" charset="-122"/>
              </a:rPr>
              <a:t>、</a:t>
            </a:r>
            <a:r>
              <a:rPr lang="en-US" altLang="zh-CN" sz="2800" dirty="0" smtClean="0">
                <a:latin typeface="黑体" panose="02010600030101010101" pitchFamily="2" charset="-122"/>
                <a:ea typeface="黑体" panose="02010600030101010101" pitchFamily="2" charset="-122"/>
              </a:rPr>
              <a:t>“</a:t>
            </a:r>
            <a:r>
              <a:rPr lang="zh-CN" altLang="en-US" sz="2800" dirty="0" smtClean="0">
                <a:latin typeface="黑体" panose="02010600030101010101" pitchFamily="2" charset="-122"/>
                <a:ea typeface="黑体" panose="02010600030101010101" pitchFamily="2" charset="-122"/>
              </a:rPr>
              <a:t>个人身份</a:t>
            </a:r>
            <a:r>
              <a:rPr lang="en-US" altLang="zh-CN" sz="2800" dirty="0" smtClean="0">
                <a:latin typeface="黑体" panose="02010600030101010101" pitchFamily="2" charset="-122"/>
                <a:ea typeface="黑体" panose="02010600030101010101" pitchFamily="2" charset="-122"/>
              </a:rPr>
              <a:t>”</a:t>
            </a:r>
            <a:r>
              <a:rPr lang="zh-CN" altLang="en-US" sz="2800" dirty="0" smtClean="0">
                <a:latin typeface="黑体" panose="02010600030101010101" pitchFamily="2" charset="-122"/>
                <a:ea typeface="黑体" panose="02010600030101010101" pitchFamily="2" charset="-122"/>
              </a:rPr>
              <a:t>错误，</a:t>
            </a:r>
            <a:r>
              <a:rPr lang="en-US" altLang="zh-CN" sz="2800" dirty="0" smtClean="0">
                <a:latin typeface="黑体" panose="02010600030101010101" pitchFamily="2" charset="-122"/>
                <a:ea typeface="黑体" panose="02010600030101010101" pitchFamily="2" charset="-122"/>
              </a:rPr>
              <a:t>70</a:t>
            </a:r>
            <a:r>
              <a:rPr lang="zh-CN" altLang="en-US" sz="2800" dirty="0" smtClean="0">
                <a:latin typeface="黑体" panose="02010600030101010101" pitchFamily="2" charset="-122"/>
                <a:ea typeface="黑体" panose="02010600030101010101" pitchFamily="2" charset="-122"/>
              </a:rPr>
              <a:t>岁以上不应勾选职业项，只能勾选</a:t>
            </a:r>
            <a:r>
              <a:rPr lang="en-US" altLang="zh-CN" sz="2800" dirty="0" smtClean="0">
                <a:latin typeface="黑体" panose="02010600030101010101" pitchFamily="2" charset="-122"/>
                <a:ea typeface="黑体" panose="02010600030101010101" pitchFamily="2" charset="-122"/>
              </a:rPr>
              <a:t>“</a:t>
            </a:r>
            <a:r>
              <a:rPr lang="zh-CN" altLang="en-US" sz="2800" dirty="0" smtClean="0">
                <a:latin typeface="黑体" panose="02010600030101010101" pitchFamily="2" charset="-122"/>
                <a:ea typeface="黑体" panose="02010600030101010101" pitchFamily="2" charset="-122"/>
              </a:rPr>
              <a:t>无业</a:t>
            </a:r>
            <a:r>
              <a:rPr lang="en-US" altLang="zh-CN" sz="2800" dirty="0" smtClean="0">
                <a:latin typeface="黑体" panose="02010600030101010101" pitchFamily="2" charset="-122"/>
                <a:ea typeface="黑体" panose="02010600030101010101" pitchFamily="2" charset="-122"/>
              </a:rPr>
              <a:t>”</a:t>
            </a:r>
            <a:r>
              <a:rPr lang="zh-CN" altLang="en-US" sz="2800" dirty="0" smtClean="0">
                <a:latin typeface="黑体" panose="02010600030101010101" pitchFamily="2" charset="-122"/>
                <a:ea typeface="黑体" panose="02010600030101010101" pitchFamily="2" charset="-122"/>
              </a:rPr>
              <a:t>或</a:t>
            </a:r>
            <a:r>
              <a:rPr lang="en-US" altLang="zh-CN" sz="2800" dirty="0" smtClean="0">
                <a:latin typeface="黑体" panose="02010600030101010101" pitchFamily="2" charset="-122"/>
                <a:ea typeface="黑体" panose="02010600030101010101" pitchFamily="2" charset="-122"/>
              </a:rPr>
              <a:t>“</a:t>
            </a:r>
            <a:r>
              <a:rPr lang="zh-CN" altLang="en-US" sz="2800" dirty="0" smtClean="0">
                <a:latin typeface="黑体" panose="02010600030101010101" pitchFamily="2" charset="-122"/>
                <a:ea typeface="黑体" panose="02010600030101010101" pitchFamily="2" charset="-122"/>
              </a:rPr>
              <a:t>离退休人员</a:t>
            </a:r>
            <a:r>
              <a:rPr lang="en-US" altLang="zh-CN" sz="2800" dirty="0" smtClean="0">
                <a:latin typeface="黑体" panose="02010600030101010101" pitchFamily="2" charset="-122"/>
                <a:ea typeface="黑体" panose="02010600030101010101" pitchFamily="2" charset="-122"/>
              </a:rPr>
              <a:t>”</a:t>
            </a:r>
            <a:r>
              <a:rPr lang="zh-CN" altLang="en-US" sz="2800" dirty="0" smtClean="0">
                <a:latin typeface="黑体" panose="02010600030101010101" pitchFamily="2" charset="-122"/>
                <a:ea typeface="黑体" panose="02010600030101010101" pitchFamily="2" charset="-122"/>
              </a:rPr>
              <a:t>。</a:t>
            </a:r>
          </a:p>
          <a:p>
            <a:r>
              <a:rPr lang="en-US" altLang="zh-CN" sz="2800" dirty="0" smtClean="0">
                <a:latin typeface="黑体" panose="02010600030101010101" pitchFamily="2" charset="-122"/>
                <a:ea typeface="黑体" panose="02010600030101010101" pitchFamily="2" charset="-122"/>
              </a:rPr>
              <a:t>5</a:t>
            </a:r>
            <a:r>
              <a:rPr lang="zh-CN" altLang="en-US" sz="2800" dirty="0" smtClean="0">
                <a:latin typeface="黑体" panose="02010600030101010101" pitchFamily="2" charset="-122"/>
                <a:ea typeface="黑体" panose="02010600030101010101" pitchFamily="2" charset="-122"/>
              </a:rPr>
              <a:t>、</a:t>
            </a:r>
            <a:r>
              <a:rPr lang="en-US" altLang="zh-CN" sz="2800" dirty="0" smtClean="0">
                <a:latin typeface="黑体" panose="02010600030101010101" pitchFamily="2" charset="-122"/>
                <a:ea typeface="黑体" panose="02010600030101010101" pitchFamily="2" charset="-122"/>
              </a:rPr>
              <a:t>“</a:t>
            </a:r>
            <a:r>
              <a:rPr lang="zh-CN" altLang="en-US" sz="2800" dirty="0" smtClean="0">
                <a:latin typeface="黑体" panose="02010600030101010101" pitchFamily="2" charset="-122"/>
                <a:ea typeface="黑体" panose="02010600030101010101" pitchFamily="2" charset="-122"/>
              </a:rPr>
              <a:t>发病至死亡大概时间</a:t>
            </a:r>
            <a:r>
              <a:rPr lang="en-US" altLang="zh-CN" sz="2800" dirty="0" smtClean="0">
                <a:latin typeface="黑体" panose="02010600030101010101" pitchFamily="2" charset="-122"/>
                <a:ea typeface="黑体" panose="02010600030101010101" pitchFamily="2" charset="-122"/>
              </a:rPr>
              <a:t>”</a:t>
            </a:r>
            <a:r>
              <a:rPr lang="zh-CN" altLang="en-US" sz="2800" dirty="0" smtClean="0">
                <a:latin typeface="黑体" panose="02010600030101010101" pitchFamily="2" charset="-122"/>
                <a:ea typeface="黑体" panose="02010600030101010101" pitchFamily="2" charset="-122"/>
              </a:rPr>
              <a:t>一定是（</a:t>
            </a:r>
            <a:r>
              <a:rPr lang="en-US" altLang="zh-CN" sz="2800" dirty="0" smtClean="0">
                <a:latin typeface="黑体" panose="02010600030101010101" pitchFamily="2" charset="-122"/>
                <a:ea typeface="黑体" panose="02010600030101010101" pitchFamily="2" charset="-122"/>
              </a:rPr>
              <a:t>a</a:t>
            </a:r>
            <a:r>
              <a:rPr lang="zh-CN" altLang="en-US" sz="2800" dirty="0" smtClean="0">
                <a:latin typeface="黑体" panose="02010600030101010101" pitchFamily="2" charset="-122"/>
                <a:ea typeface="黑体" panose="02010600030101010101" pitchFamily="2" charset="-122"/>
              </a:rPr>
              <a:t>）&lt;</a:t>
            </a:r>
            <a:r>
              <a:rPr lang="en-US" altLang="zh-CN" sz="2800" dirty="0" smtClean="0">
                <a:latin typeface="黑体" panose="02010600030101010101" pitchFamily="2" charset="-122"/>
                <a:ea typeface="黑体" panose="02010600030101010101" pitchFamily="2" charset="-122"/>
              </a:rPr>
              <a:t>(b)</a:t>
            </a:r>
            <a:r>
              <a:rPr lang="zh-CN" altLang="en-US" sz="2800" dirty="0" smtClean="0">
                <a:latin typeface="黑体" panose="02010600030101010101" pitchFamily="2" charset="-122"/>
                <a:ea typeface="黑体" panose="02010600030101010101" pitchFamily="2" charset="-122"/>
              </a:rPr>
              <a:t>&lt;</a:t>
            </a:r>
            <a:r>
              <a:rPr lang="en-US" altLang="zh-CN" sz="2800" dirty="0" smtClean="0">
                <a:latin typeface="黑体" panose="02010600030101010101" pitchFamily="2" charset="-122"/>
                <a:ea typeface="黑体" panose="02010600030101010101" pitchFamily="2" charset="-122"/>
              </a:rPr>
              <a:t>(c),</a:t>
            </a:r>
            <a:r>
              <a:rPr lang="zh-CN" altLang="en-US" sz="2800" dirty="0" smtClean="0">
                <a:latin typeface="黑体" panose="02010600030101010101" pitchFamily="2" charset="-122"/>
                <a:ea typeface="黑体" panose="02010600030101010101" pitchFamily="2" charset="-122"/>
              </a:rPr>
              <a:t>不能出现逻辑错误。</a:t>
            </a:r>
          </a:p>
          <a:p>
            <a:r>
              <a:rPr lang="en-US" altLang="zh-CN" sz="2800" dirty="0" smtClean="0">
                <a:latin typeface="黑体" panose="02010600030101010101" pitchFamily="2" charset="-122"/>
                <a:ea typeface="黑体" panose="02010600030101010101" pitchFamily="2" charset="-122"/>
              </a:rPr>
              <a:t>6</a:t>
            </a:r>
            <a:r>
              <a:rPr lang="zh-CN" altLang="en-US" sz="2800" dirty="0" smtClean="0">
                <a:latin typeface="黑体" panose="02010600030101010101" pitchFamily="2" charset="-122"/>
                <a:ea typeface="黑体" panose="02010600030101010101" pitchFamily="2" charset="-122"/>
              </a:rPr>
              <a:t>、</a:t>
            </a:r>
            <a:r>
              <a:rPr lang="en-US" altLang="zh-CN" sz="2800" dirty="0" smtClean="0">
                <a:latin typeface="黑体" panose="02010600030101010101" pitchFamily="2" charset="-122"/>
                <a:ea typeface="黑体" panose="02010600030101010101" pitchFamily="2" charset="-122"/>
              </a:rPr>
              <a:t>“</a:t>
            </a:r>
            <a:r>
              <a:rPr lang="zh-CN" altLang="en-US" sz="2800" dirty="0" smtClean="0">
                <a:latin typeface="黑体" panose="02010600030101010101" pitchFamily="2" charset="-122"/>
                <a:ea typeface="黑体" panose="02010600030101010101" pitchFamily="2" charset="-122"/>
              </a:rPr>
              <a:t>死亡地点</a:t>
            </a:r>
            <a:r>
              <a:rPr lang="en-US" altLang="zh-CN" sz="2800" dirty="0" smtClean="0">
                <a:latin typeface="黑体" panose="02010600030101010101" pitchFamily="2" charset="-122"/>
                <a:ea typeface="黑体" panose="02010600030101010101" pitchFamily="2" charset="-122"/>
              </a:rPr>
              <a:t>”</a:t>
            </a:r>
            <a:r>
              <a:rPr lang="zh-CN" altLang="en-US" sz="2800" dirty="0" smtClean="0">
                <a:latin typeface="黑体" panose="02010600030101010101" pitchFamily="2" charset="-122"/>
                <a:ea typeface="黑体" panose="02010600030101010101" pitchFamily="2" charset="-122"/>
              </a:rPr>
              <a:t>为在家、养老服务机构、其他场所正常死亡的，应填写死亡调查记录，并有被调查者（家属）签名。</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标题 8193"/>
          <p:cNvSpPr>
            <a:spLocks noGrp="1" noChangeArrowheads="1"/>
          </p:cNvSpPr>
          <p:nvPr>
            <p:ph type="title"/>
          </p:nvPr>
        </p:nvSpPr>
        <p:spPr>
          <a:xfrm>
            <a:off x="1475656" y="116632"/>
            <a:ext cx="6512511" cy="1143000"/>
          </a:xfrm>
        </p:spPr>
        <p:txBody>
          <a:bodyPr/>
          <a:lstStyle/>
          <a:p>
            <a:pPr marL="0" indent="0" algn="ctr">
              <a:buNone/>
            </a:pPr>
            <a:r>
              <a:rPr lang="zh-CN" altLang="en-US" dirty="0" smtClean="0">
                <a:latin typeface="黑体" panose="02010600030101010101" pitchFamily="2" charset="-122"/>
                <a:ea typeface="黑体" panose="02010600030101010101" pitchFamily="2" charset="-122"/>
              </a:rPr>
              <a:t>肿瘤登记目的和意义</a:t>
            </a:r>
          </a:p>
        </p:txBody>
      </p:sp>
      <p:sp>
        <p:nvSpPr>
          <p:cNvPr id="11266" name="文本占位符 8194"/>
          <p:cNvSpPr>
            <a:spLocks noGrp="1" noChangeArrowheads="1"/>
          </p:cNvSpPr>
          <p:nvPr>
            <p:ph sz="quarter" idx="13"/>
          </p:nvPr>
        </p:nvSpPr>
        <p:spPr>
          <a:xfrm>
            <a:off x="428596" y="1500174"/>
            <a:ext cx="8286808" cy="4643470"/>
          </a:xfrm>
        </p:spPr>
        <p:txBody>
          <a:bodyPr>
            <a:normAutofit/>
          </a:bodyPr>
          <a:lstStyle/>
          <a:p>
            <a:r>
              <a:rPr lang="zh-CN" altLang="en-US" sz="2800" dirty="0" smtClean="0">
                <a:latin typeface="黑体" panose="02010600030101010101" pitchFamily="2" charset="-122"/>
                <a:ea typeface="黑体" panose="02010600030101010101" pitchFamily="2" charset="-122"/>
              </a:rPr>
              <a:t>监测（比较）某地区肿瘤新发和死亡病例数（率）</a:t>
            </a:r>
          </a:p>
          <a:p>
            <a:r>
              <a:rPr lang="zh-CN" altLang="en-US" sz="2800" dirty="0" smtClean="0">
                <a:latin typeface="黑体" panose="02010600030101010101" pitchFamily="2" charset="-122"/>
                <a:ea typeface="黑体" panose="02010600030101010101" pitchFamily="2" charset="-122"/>
              </a:rPr>
              <a:t>有助于癌症控制策略的建立和提高癌症治疗水平</a:t>
            </a:r>
          </a:p>
          <a:p>
            <a:r>
              <a:rPr lang="zh-CN" altLang="en-US" sz="2800" dirty="0" smtClean="0">
                <a:latin typeface="黑体" panose="02010600030101010101" pitchFamily="2" charset="-122"/>
                <a:ea typeface="黑体" panose="02010600030101010101" pitchFamily="2" charset="-122"/>
              </a:rPr>
              <a:t>监控和评价肿瘤诊治质量，治疗结果和癌症控制项目的执行情况</a:t>
            </a:r>
          </a:p>
          <a:p>
            <a:r>
              <a:rPr lang="zh-CN" altLang="en-US" sz="2800" dirty="0" smtClean="0">
                <a:latin typeface="黑体" panose="02010600030101010101" pitchFamily="2" charset="-122"/>
                <a:ea typeface="黑体" panose="02010600030101010101" pitchFamily="2" charset="-122"/>
              </a:rPr>
              <a:t>有助于开展健康教育</a:t>
            </a:r>
          </a:p>
          <a:p>
            <a:r>
              <a:rPr lang="zh-CN" altLang="en-US" sz="2800" dirty="0" smtClean="0">
                <a:latin typeface="黑体" panose="02010600030101010101" pitchFamily="2" charset="-122"/>
                <a:ea typeface="黑体" panose="02010600030101010101" pitchFamily="2" charset="-122"/>
              </a:rPr>
              <a:t>为基础临床研究提供背景数据</a:t>
            </a:r>
          </a:p>
          <a:p>
            <a:r>
              <a:rPr lang="zh-CN" altLang="en-US" sz="2800" dirty="0" smtClean="0">
                <a:latin typeface="黑体" panose="02010600030101010101" pitchFamily="2" charset="-122"/>
                <a:ea typeface="黑体" panose="02010600030101010101" pitchFamily="2" charset="-122"/>
              </a:rPr>
              <a:t>有助于肿瘤发病原因的研究和改善癌症服务质量</a:t>
            </a:r>
          </a:p>
          <a:p>
            <a:r>
              <a:rPr lang="zh-CN" altLang="en-US" sz="2800" dirty="0" smtClean="0">
                <a:latin typeface="黑体" panose="02010600030101010101" pitchFamily="2" charset="-122"/>
                <a:ea typeface="黑体" panose="02010600030101010101" pitchFamily="2" charset="-122"/>
              </a:rPr>
              <a:t>为国家癌症监控、制定防治策略提供资料</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79" name="矩形 1048978"/>
          <p:cNvSpPr/>
          <p:nvPr/>
        </p:nvSpPr>
        <p:spPr>
          <a:xfrm>
            <a:off x="1219200" y="381000"/>
            <a:ext cx="6089650" cy="579438"/>
          </a:xfrm>
          <a:prstGeom prst="rect">
            <a:avLst/>
          </a:prstGeom>
          <a:noFill/>
          <a:ln w="9525">
            <a:noFill/>
          </a:ln>
        </p:spPr>
        <p:txBody>
          <a:bodyPr vert="horz" lIns="91440" tIns="45720" rIns="91440" bIns="45720" anchor="t">
            <a:spAutoFit/>
          </a:bodyPr>
          <a:lstStyle/>
          <a:p>
            <a:pPr>
              <a:spcBef>
                <a:spcPct val="50000"/>
              </a:spcBef>
              <a:buNone/>
            </a:pPr>
            <a:r>
              <a:rPr lang="zh-CN" altLang="en-US" sz="3200" baseline="0" dirty="0">
                <a:solidFill>
                  <a:srgbClr val="67841A"/>
                </a:solidFill>
                <a:latin typeface="Arial" panose="020B0604020202020204" pitchFamily="34" charset="0"/>
                <a:ea typeface="宋体" panose="02010600030101010101" pitchFamily="2" charset="-122"/>
                <a:sym typeface="Arial" panose="020B0604020202020204" pitchFamily="34" charset="0"/>
              </a:rPr>
              <a:t>中华人民共和国传染病防治法</a:t>
            </a:r>
            <a:endParaRPr lang="en-US" altLang="en-US" dirty="0">
              <a:latin typeface="Arial" panose="020B0604020202020204" pitchFamily="34" charset="0"/>
            </a:endParaRPr>
          </a:p>
        </p:txBody>
      </p:sp>
      <p:sp>
        <p:nvSpPr>
          <p:cNvPr id="1048981" name="矩形 1048980"/>
          <p:cNvSpPr/>
          <p:nvPr/>
        </p:nvSpPr>
        <p:spPr>
          <a:xfrm>
            <a:off x="395288" y="1052513"/>
            <a:ext cx="8281987" cy="5384800"/>
          </a:xfrm>
          <a:prstGeom prst="rect">
            <a:avLst/>
          </a:prstGeom>
          <a:noFill/>
          <a:ln w="9525">
            <a:noFill/>
          </a:ln>
        </p:spPr>
        <p:txBody>
          <a:bodyPr vert="horz" lIns="91440" tIns="45720" rIns="91440" bIns="45720" anchor="t">
            <a:spAutoFit/>
          </a:bodyPr>
          <a:lstStyle/>
          <a:p>
            <a:pPr algn="just">
              <a:lnSpc>
                <a:spcPct val="150000"/>
              </a:lnSpc>
              <a:spcBef>
                <a:spcPct val="50000"/>
              </a:spcBef>
              <a:buClr>
                <a:srgbClr val="8FC226"/>
              </a:buClr>
              <a:buNone/>
            </a:pPr>
            <a:r>
              <a:rPr lang="zh-CN" altLang="en-US" sz="2800" baseline="0" dirty="0">
                <a:solidFill>
                  <a:srgbClr val="FF0000"/>
                </a:solidFill>
                <a:latin typeface="Times New Roman" panose="02020603050405020304" pitchFamily="18" charset="0"/>
                <a:ea typeface="宋体" panose="02010600030101010101" pitchFamily="2" charset="-122"/>
                <a:sym typeface="Arial" panose="020B0604020202020204" pitchFamily="34" charset="0"/>
              </a:rPr>
              <a:t>第六十九条</a:t>
            </a:r>
            <a:r>
              <a:rPr lang="zh-CN" altLang="en-US" sz="2800" baseline="0" dirty="0">
                <a:solidFill>
                  <a:srgbClr val="808080"/>
                </a:solidFill>
                <a:latin typeface="Times New Roman" panose="02020603050405020304" pitchFamily="18" charset="0"/>
                <a:ea typeface="宋体" panose="02010600030101010101" pitchFamily="2" charset="-122"/>
                <a:sym typeface="Arial" panose="020B0604020202020204" pitchFamily="34" charset="0"/>
              </a:rPr>
              <a:t> </a:t>
            </a:r>
            <a:endParaRPr lang="en-US" altLang="en-US" dirty="0">
              <a:latin typeface="Arial" panose="020B0604020202020204" pitchFamily="34" charset="0"/>
            </a:endParaRPr>
          </a:p>
          <a:p>
            <a:pPr algn="just">
              <a:lnSpc>
                <a:spcPct val="150000"/>
              </a:lnSpc>
              <a:spcBef>
                <a:spcPct val="50000"/>
              </a:spcBef>
              <a:buClr>
                <a:srgbClr val="8FC226"/>
              </a:buClr>
              <a:buNone/>
            </a:pPr>
            <a:r>
              <a:rPr lang="zh-CN" altLang="en-US" sz="2800" baseline="0" dirty="0">
                <a:solidFill>
                  <a:srgbClr val="FF0000"/>
                </a:solidFill>
                <a:latin typeface="Times New Roman" panose="02020603050405020304" pitchFamily="18" charset="0"/>
                <a:ea typeface="宋体" panose="02010600030101010101" pitchFamily="2" charset="-122"/>
                <a:sym typeface="Arial" panose="020B0604020202020204" pitchFamily="34" charset="0"/>
              </a:rPr>
              <a:t>医疗机构</a:t>
            </a:r>
            <a:r>
              <a:rPr lang="zh-CN" altLang="en-US" sz="2800" baseline="0" dirty="0">
                <a:solidFill>
                  <a:srgbClr val="67841A"/>
                </a:solidFill>
                <a:latin typeface="Times New Roman" panose="02020603050405020304" pitchFamily="18" charset="0"/>
                <a:ea typeface="宋体" panose="02010600030101010101" pitchFamily="2" charset="-122"/>
                <a:sym typeface="Arial" panose="020B0604020202020204" pitchFamily="34" charset="0"/>
              </a:rPr>
              <a:t>违反相关规定，有下列情形之一的，由县级以上人民政府卫生行政部门责令改正，通报批评，给予警告；造成传染病传播、流行或者其他严重后果的，对负有责任的主管人员和其他直接责任人员，</a:t>
            </a:r>
            <a:r>
              <a:rPr lang="zh-CN" altLang="en-US" sz="2800" baseline="0" dirty="0">
                <a:solidFill>
                  <a:srgbClr val="FF0000"/>
                </a:solidFill>
                <a:latin typeface="Times New Roman" panose="02020603050405020304" pitchFamily="18" charset="0"/>
                <a:ea typeface="宋体" panose="02010600030101010101" pitchFamily="2" charset="-122"/>
                <a:sym typeface="Arial" panose="020B0604020202020204" pitchFamily="34" charset="0"/>
              </a:rPr>
              <a:t>依法给予降级、撤职、开除的处分</a:t>
            </a:r>
            <a:r>
              <a:rPr lang="zh-CN" altLang="en-US" sz="2800" baseline="0" dirty="0">
                <a:solidFill>
                  <a:srgbClr val="67841A"/>
                </a:solidFill>
                <a:latin typeface="Times New Roman" panose="02020603050405020304" pitchFamily="18" charset="0"/>
                <a:ea typeface="宋体" panose="02010600030101010101" pitchFamily="2" charset="-122"/>
                <a:sym typeface="Arial" panose="020B0604020202020204" pitchFamily="34" charset="0"/>
              </a:rPr>
              <a:t>，并可以依法吊销有关责任人员的执业证书；构成犯罪的，</a:t>
            </a:r>
            <a:r>
              <a:rPr lang="zh-CN" altLang="en-US" sz="2800" baseline="0" dirty="0">
                <a:solidFill>
                  <a:srgbClr val="FF0000"/>
                </a:solidFill>
                <a:latin typeface="Times New Roman" panose="02020603050405020304" pitchFamily="18" charset="0"/>
                <a:ea typeface="宋体" panose="02010600030101010101" pitchFamily="2" charset="-122"/>
                <a:sym typeface="Arial" panose="020B0604020202020204" pitchFamily="34" charset="0"/>
              </a:rPr>
              <a:t>依法追究刑事责任</a:t>
            </a:r>
            <a:r>
              <a:rPr lang="zh-CN" altLang="en-US" sz="2800" baseline="0" dirty="0">
                <a:solidFill>
                  <a:srgbClr val="67841A"/>
                </a:solidFill>
                <a:latin typeface="Times New Roman" panose="02020603050405020304" pitchFamily="18" charset="0"/>
                <a:ea typeface="宋体" panose="02010600030101010101" pitchFamily="2" charset="-122"/>
                <a:sym typeface="Arial" panose="020B0604020202020204" pitchFamily="34" charset="0"/>
              </a:rPr>
              <a:t>：</a:t>
            </a:r>
            <a:endParaRPr lang="en-US" altLang="en-US" dirty="0">
              <a:latin typeface="Arial" panose="020B0604020202020204" pitchFamily="34" charset="0"/>
            </a:endParaRPr>
          </a:p>
        </p:txBody>
      </p:sp>
    </p:spTree>
    <p:custDataLst>
      <p:tags r:id="rId1"/>
    </p:custDataLst>
  </p:cSld>
  <p:clrMapOvr>
    <a:masterClrMapping/>
  </p:clrMapOvr>
  <p:transition>
    <p:blinds/>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标题 22529"/>
          <p:cNvSpPr>
            <a:spLocks noGrp="1" noChangeArrowheads="1"/>
          </p:cNvSpPr>
          <p:nvPr>
            <p:ph type="title"/>
          </p:nvPr>
        </p:nvSpPr>
        <p:spPr>
          <a:xfrm>
            <a:off x="1331640" y="260648"/>
            <a:ext cx="6512511" cy="1143000"/>
          </a:xfrm>
        </p:spPr>
        <p:txBody>
          <a:bodyPr/>
          <a:lstStyle/>
          <a:p>
            <a:pPr marL="0" indent="0" algn="ctr">
              <a:buNone/>
            </a:pPr>
            <a:r>
              <a:rPr lang="zh-CN" altLang="en-US" dirty="0" smtClean="0">
                <a:latin typeface="黑体" panose="02010600030101010101" pitchFamily="2" charset="-122"/>
                <a:ea typeface="黑体" panose="02010600030101010101" pitchFamily="2" charset="-122"/>
              </a:rPr>
              <a:t>必要性和重要性</a:t>
            </a:r>
          </a:p>
        </p:txBody>
      </p:sp>
      <p:sp>
        <p:nvSpPr>
          <p:cNvPr id="12290" name="文本占位符 22530"/>
          <p:cNvSpPr>
            <a:spLocks noGrp="1" noChangeArrowheads="1"/>
          </p:cNvSpPr>
          <p:nvPr>
            <p:ph sz="quarter" idx="13"/>
          </p:nvPr>
        </p:nvSpPr>
        <p:spPr>
          <a:xfrm>
            <a:off x="571472" y="1643050"/>
            <a:ext cx="8072494" cy="4500594"/>
          </a:xfrm>
        </p:spPr>
        <p:txBody>
          <a:bodyPr>
            <a:normAutofit/>
          </a:bodyPr>
          <a:lstStyle/>
          <a:p>
            <a:r>
              <a:rPr lang="zh-CN" altLang="en-US" sz="2800" dirty="0" smtClean="0">
                <a:latin typeface="黑体" panose="02010600030101010101" pitchFamily="2" charset="-122"/>
                <a:ea typeface="黑体" panose="02010600030101010101" pitchFamily="2" charset="-122"/>
              </a:rPr>
              <a:t>癌症控制已成为现今卫生战略的重点；</a:t>
            </a:r>
          </a:p>
          <a:p>
            <a:r>
              <a:rPr lang="zh-CN" altLang="en-US" sz="2800" dirty="0" smtClean="0">
                <a:latin typeface="黑体" panose="02010600030101010101" pitchFamily="2" charset="-122"/>
                <a:ea typeface="黑体" panose="02010600030101010101" pitchFamily="2" charset="-122"/>
              </a:rPr>
              <a:t>我国还没有完善的肿瘤登记制度；</a:t>
            </a:r>
          </a:p>
          <a:p>
            <a:r>
              <a:rPr lang="zh-CN" altLang="en-US" sz="2800" dirty="0" smtClean="0">
                <a:latin typeface="黑体" panose="02010600030101010101" pitchFamily="2" charset="-122"/>
                <a:ea typeface="黑体" panose="02010600030101010101" pitchFamily="2" charset="-122"/>
              </a:rPr>
              <a:t>是</a:t>
            </a:r>
            <a:r>
              <a:rPr lang="en-US" altLang="zh-CN" sz="2800" dirty="0" smtClean="0">
                <a:latin typeface="黑体" panose="02010600030101010101" pitchFamily="2" charset="-122"/>
                <a:ea typeface="黑体" panose="02010600030101010101" pitchFamily="2" charset="-122"/>
              </a:rPr>
              <a:t>《</a:t>
            </a:r>
            <a:r>
              <a:rPr lang="zh-CN" altLang="en-US" sz="2800" dirty="0" smtClean="0">
                <a:latin typeface="黑体" panose="02010600030101010101" pitchFamily="2" charset="-122"/>
                <a:ea typeface="黑体" panose="02010600030101010101" pitchFamily="2" charset="-122"/>
              </a:rPr>
              <a:t>中国艾滋预防与控制规划纲要（</a:t>
            </a:r>
            <a:r>
              <a:rPr lang="en-US" altLang="zh-CN" sz="2800" dirty="0" smtClean="0">
                <a:latin typeface="黑体" panose="02010600030101010101" pitchFamily="2" charset="-122"/>
                <a:ea typeface="黑体" panose="02010600030101010101" pitchFamily="2" charset="-122"/>
              </a:rPr>
              <a:t>2004-2010</a:t>
            </a:r>
            <a:r>
              <a:rPr lang="zh-CN" altLang="en-US" sz="2800" dirty="0" smtClean="0">
                <a:latin typeface="黑体" panose="02010600030101010101" pitchFamily="2" charset="-122"/>
                <a:ea typeface="黑体" panose="02010600030101010101" pitchFamily="2" charset="-122"/>
              </a:rPr>
              <a:t>）</a:t>
            </a:r>
            <a:r>
              <a:rPr lang="en-US" altLang="zh-CN" sz="2800" dirty="0" smtClean="0">
                <a:latin typeface="黑体" panose="02010600030101010101" pitchFamily="2" charset="-122"/>
                <a:ea typeface="黑体" panose="02010600030101010101" pitchFamily="2" charset="-122"/>
              </a:rPr>
              <a:t>》</a:t>
            </a:r>
            <a:r>
              <a:rPr lang="zh-CN" altLang="en-US" sz="2800" dirty="0" smtClean="0">
                <a:latin typeface="黑体" panose="02010600030101010101" pitchFamily="2" charset="-122"/>
                <a:ea typeface="黑体" panose="02010600030101010101" pitchFamily="2" charset="-122"/>
              </a:rPr>
              <a:t>的重点内容；</a:t>
            </a:r>
          </a:p>
          <a:p>
            <a:r>
              <a:rPr lang="zh-CN" altLang="en-US" sz="2800" dirty="0" smtClean="0">
                <a:latin typeface="黑体" panose="02010600030101010101" pitchFamily="2" charset="-122"/>
                <a:ea typeface="黑体" panose="02010600030101010101" pitchFamily="2" charset="-122"/>
              </a:rPr>
              <a:t>肿瘤登记对研究病因起了很重要的作用；</a:t>
            </a:r>
          </a:p>
          <a:p>
            <a:r>
              <a:rPr lang="zh-CN" altLang="en-US" sz="2800" dirty="0" smtClean="0">
                <a:latin typeface="黑体" panose="02010600030101010101" pitchFamily="2" charset="-122"/>
                <a:ea typeface="黑体" panose="02010600030101010101" pitchFamily="2" charset="-122"/>
              </a:rPr>
              <a:t>信息平台</a:t>
            </a:r>
            <a:r>
              <a:rPr lang="en-US" altLang="zh-CN" sz="2800" dirty="0" smtClean="0">
                <a:latin typeface="黑体" panose="02010600030101010101" pitchFamily="2" charset="-122"/>
                <a:ea typeface="黑体" panose="02010600030101010101" pitchFamily="2" charset="-122"/>
              </a:rPr>
              <a:t>-</a:t>
            </a:r>
            <a:r>
              <a:rPr lang="zh-CN" altLang="en-US" sz="2800" dirty="0" smtClean="0">
                <a:latin typeface="黑体" panose="02010600030101010101" pitchFamily="2" charset="-122"/>
                <a:ea typeface="黑体" panose="02010600030101010101" pitchFamily="2" charset="-122"/>
              </a:rPr>
              <a:t>评估肿瘤负担，评价防治效果；</a:t>
            </a:r>
          </a:p>
          <a:p>
            <a:r>
              <a:rPr lang="zh-CN" altLang="en-US" sz="2800" dirty="0" smtClean="0">
                <a:latin typeface="黑体" panose="02010600030101010101" pitchFamily="2" charset="-122"/>
                <a:ea typeface="黑体" panose="02010600030101010101" pitchFamily="2" charset="-122"/>
              </a:rPr>
              <a:t>更好掌握恶性肿瘤的发病流行情况，为制定防治策略提供依据。</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6145"/>
          <p:cNvSpPr>
            <a:spLocks noGrp="1" noChangeArrowheads="1"/>
          </p:cNvSpPr>
          <p:nvPr>
            <p:ph type="title"/>
          </p:nvPr>
        </p:nvSpPr>
        <p:spPr>
          <a:xfrm>
            <a:off x="457200" y="274638"/>
            <a:ext cx="8229600" cy="792162"/>
          </a:xfrm>
          <a:effectLst/>
        </p:spPr>
        <p:txBody>
          <a:bodyPr vert="horz" lIns="91440" tIns="45720" rIns="91440" bIns="45720" rtlCol="0" anchor="t" anchorCtr="0">
            <a:noAutofit/>
          </a:bodyPr>
          <a:lstStyle/>
          <a:p>
            <a:pPr marL="0" indent="0" algn="ctr">
              <a:spcAft>
                <a:spcPts val="300"/>
              </a:spcAft>
              <a:buNone/>
            </a:pPr>
            <a:r>
              <a:rPr lang="zh-CN" altLang="en-US" dirty="0">
                <a:latin typeface="黑体" panose="02010600030101010101" pitchFamily="2" charset="-122"/>
                <a:ea typeface="黑体" panose="02010600030101010101" pitchFamily="2" charset="-122"/>
              </a:rPr>
              <a:t>应收集什么样的信息？</a:t>
            </a:r>
          </a:p>
        </p:txBody>
      </p:sp>
      <p:sp>
        <p:nvSpPr>
          <p:cNvPr id="15362" name="文本占位符 6146"/>
          <p:cNvSpPr>
            <a:spLocks noGrp="1" noChangeArrowheads="1"/>
          </p:cNvSpPr>
          <p:nvPr>
            <p:ph sz="quarter" idx="13"/>
          </p:nvPr>
        </p:nvSpPr>
        <p:spPr>
          <a:xfrm>
            <a:off x="457200" y="1500174"/>
            <a:ext cx="8043890" cy="4625989"/>
          </a:xfrm>
        </p:spPr>
        <p:txBody>
          <a:bodyPr/>
          <a:lstStyle/>
          <a:p>
            <a:endParaRPr lang="en-US" altLang="zh-CN" dirty="0" smtClean="0"/>
          </a:p>
          <a:p>
            <a:pPr>
              <a:buFont typeface="Wingdings" panose="05000000000000000000" pitchFamily="2" charset="2"/>
              <a:buChar char="Ø"/>
            </a:pPr>
            <a:r>
              <a:rPr lang="zh-CN" altLang="en-US" sz="2800" dirty="0" smtClean="0">
                <a:latin typeface="黑体" panose="02010600030101010101" pitchFamily="2" charset="-122"/>
                <a:ea typeface="黑体" panose="02010600030101010101" pitchFamily="2" charset="-122"/>
              </a:rPr>
              <a:t>个人信息（姓名、出生日期、性别、种族、婚姻状况、职业、籍贯、地址）</a:t>
            </a:r>
          </a:p>
          <a:p>
            <a:pPr>
              <a:buFont typeface="Wingdings" panose="05000000000000000000" pitchFamily="2" charset="2"/>
              <a:buChar char="Ø"/>
            </a:pPr>
            <a:r>
              <a:rPr lang="zh-CN" altLang="en-US" sz="2800" dirty="0" smtClean="0">
                <a:latin typeface="黑体" panose="02010600030101010101" pitchFamily="2" charset="-122"/>
                <a:ea typeface="黑体" panose="02010600030101010101" pitchFamily="2" charset="-122"/>
              </a:rPr>
              <a:t>肿瘤情况（部位、形态学、生物学行为、病理及临床分期）</a:t>
            </a:r>
          </a:p>
          <a:p>
            <a:pPr>
              <a:buFont typeface="Wingdings" panose="05000000000000000000" pitchFamily="2" charset="2"/>
              <a:buChar char="Ø"/>
            </a:pPr>
            <a:r>
              <a:rPr lang="zh-CN" altLang="en-US" sz="2800" dirty="0" smtClean="0">
                <a:latin typeface="黑体" panose="02010600030101010101" pitchFamily="2" charset="-122"/>
                <a:ea typeface="黑体" panose="02010600030101010101" pitchFamily="2" charset="-122"/>
              </a:rPr>
              <a:t>诊断发现（诊断日期、方法）</a:t>
            </a:r>
          </a:p>
          <a:p>
            <a:pPr>
              <a:buFont typeface="Wingdings" panose="05000000000000000000" pitchFamily="2" charset="2"/>
              <a:buChar char="Ø"/>
            </a:pPr>
            <a:r>
              <a:rPr lang="zh-CN" altLang="en-US" sz="2800" dirty="0" smtClean="0">
                <a:latin typeface="黑体" panose="02010600030101010101" pitchFamily="2" charset="-122"/>
                <a:ea typeface="黑体" panose="02010600030101010101" pitchFamily="2" charset="-122"/>
              </a:rPr>
              <a:t>治疗情况（治疗方案、结果）</a:t>
            </a:r>
          </a:p>
          <a:p>
            <a:pPr>
              <a:buFont typeface="Wingdings" panose="05000000000000000000" pitchFamily="2" charset="2"/>
              <a:buChar char="Ø"/>
            </a:pPr>
            <a:r>
              <a:rPr lang="zh-CN" altLang="en-US" sz="2800" dirty="0" smtClean="0">
                <a:latin typeface="黑体" panose="02010600030101010101" pitchFamily="2" charset="-122"/>
                <a:ea typeface="黑体" panose="02010600030101010101" pitchFamily="2" charset="-122"/>
              </a:rPr>
              <a:t>死亡情况</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27649"/>
          <p:cNvSpPr>
            <a:spLocks noGrp="1" noChangeArrowheads="1"/>
          </p:cNvSpPr>
          <p:nvPr>
            <p:ph type="title"/>
          </p:nvPr>
        </p:nvSpPr>
        <p:spPr>
          <a:xfrm>
            <a:off x="304800" y="214290"/>
            <a:ext cx="8229600" cy="928710"/>
          </a:xfrm>
          <a:effectLst/>
        </p:spPr>
        <p:txBody>
          <a:bodyPr vert="horz" lIns="91440" tIns="45720" rIns="91440" bIns="45720" rtlCol="0" anchor="t" anchorCtr="0">
            <a:noAutofit/>
          </a:bodyPr>
          <a:lstStyle/>
          <a:p>
            <a:pPr marL="0" indent="0" algn="ctr">
              <a:spcAft>
                <a:spcPts val="300"/>
              </a:spcAft>
              <a:buNone/>
            </a:pPr>
            <a:r>
              <a:rPr lang="en-US" altLang="zh-CN" dirty="0">
                <a:latin typeface="黑体" panose="02010600030101010101" pitchFamily="2" charset="-122"/>
                <a:ea typeface="黑体" panose="02010600030101010101" pitchFamily="2" charset="-122"/>
              </a:rPr>
              <a:t>“</a:t>
            </a:r>
            <a:r>
              <a:rPr lang="zh-CN" altLang="en-US" dirty="0">
                <a:latin typeface="黑体" panose="02010600030101010101" pitchFamily="2" charset="-122"/>
                <a:ea typeface="黑体" panose="02010600030101010101" pitchFamily="2" charset="-122"/>
              </a:rPr>
              <a:t>发病”的定义</a:t>
            </a:r>
          </a:p>
        </p:txBody>
      </p:sp>
      <p:sp>
        <p:nvSpPr>
          <p:cNvPr id="16386" name="文本占位符 27650"/>
          <p:cNvSpPr>
            <a:spLocks noGrp="1" noChangeArrowheads="1"/>
          </p:cNvSpPr>
          <p:nvPr>
            <p:ph sz="quarter" idx="13"/>
          </p:nvPr>
        </p:nvSpPr>
        <p:spPr>
          <a:xfrm>
            <a:off x="285720" y="1142984"/>
            <a:ext cx="8572560" cy="5257816"/>
          </a:xfrm>
        </p:spPr>
        <p:txBody>
          <a:bodyPr>
            <a:normAutofit fontScale="92500" lnSpcReduction="10000"/>
          </a:bodyPr>
          <a:lstStyle/>
          <a:p>
            <a:pPr>
              <a:lnSpc>
                <a:spcPct val="90000"/>
              </a:lnSpc>
              <a:buFont typeface="Wingdings" panose="05000000000000000000" pitchFamily="2" charset="2"/>
              <a:buNone/>
            </a:pPr>
            <a:r>
              <a:rPr lang="en-US" altLang="zh-CN" sz="2800" dirty="0" smtClean="0">
                <a:solidFill>
                  <a:srgbClr val="FF0000"/>
                </a:solidFill>
                <a:latin typeface="黑体" panose="02010600030101010101" pitchFamily="2" charset="-122"/>
                <a:ea typeface="黑体" panose="02010600030101010101" pitchFamily="2" charset="-122"/>
              </a:rPr>
              <a:t>IARC</a:t>
            </a:r>
            <a:r>
              <a:rPr lang="zh-CN" altLang="en-US" sz="2800" dirty="0" smtClean="0">
                <a:solidFill>
                  <a:srgbClr val="FF0000"/>
                </a:solidFill>
                <a:latin typeface="黑体" panose="02010600030101010101" pitchFamily="2" charset="-122"/>
                <a:ea typeface="黑体" panose="02010600030101010101" pitchFamily="2" charset="-122"/>
              </a:rPr>
              <a:t>建议的发病（日期）定义为</a:t>
            </a:r>
            <a:r>
              <a:rPr lang="zh-CN" altLang="en-US" sz="2800" dirty="0" smtClean="0">
                <a:latin typeface="黑体" panose="02010600030101010101" pitchFamily="2" charset="-122"/>
                <a:ea typeface="黑体" panose="02010600030101010101" pitchFamily="2" charset="-122"/>
              </a:rPr>
              <a:t>：</a:t>
            </a:r>
          </a:p>
          <a:p>
            <a:pPr>
              <a:lnSpc>
                <a:spcPct val="90000"/>
              </a:lnSpc>
            </a:pPr>
            <a:r>
              <a:rPr lang="zh-CN" altLang="en-US" sz="2800" dirty="0" smtClean="0">
                <a:latin typeface="黑体" panose="02010600030101010101" pitchFamily="2" charset="-122"/>
                <a:ea typeface="黑体" panose="02010600030101010101" pitchFamily="2" charset="-122"/>
              </a:rPr>
              <a:t>到医院、诊所或研究机构因怀疑癌症问题，而首先就诊或入院的日期；或者：</a:t>
            </a:r>
          </a:p>
          <a:p>
            <a:pPr>
              <a:lnSpc>
                <a:spcPct val="90000"/>
              </a:lnSpc>
            </a:pPr>
            <a:r>
              <a:rPr lang="zh-CN" altLang="en-US" sz="2800" dirty="0" smtClean="0">
                <a:latin typeface="黑体" panose="02010600030101010101" pitchFamily="2" charset="-122"/>
                <a:ea typeface="黑体" panose="02010600030101010101" pitchFamily="2" charset="-122"/>
              </a:rPr>
              <a:t>由临床医生首先诊断或首先由病理学报告（提及癌症）的日期，或者：</a:t>
            </a:r>
          </a:p>
          <a:p>
            <a:pPr>
              <a:lnSpc>
                <a:spcPct val="90000"/>
              </a:lnSpc>
            </a:pPr>
            <a:r>
              <a:rPr lang="zh-CN" altLang="en-US" sz="2800" dirty="0" smtClean="0">
                <a:latin typeface="黑体" panose="02010600030101010101" pitchFamily="2" charset="-122"/>
                <a:ea typeface="黑体" panose="02010600030101010101" pitchFamily="2" charset="-122"/>
              </a:rPr>
              <a:t>死亡日期（首先由尸检等诊断的病例，其在存活时未怀疑过癌症）。</a:t>
            </a:r>
            <a:r>
              <a:rPr lang="en-US" altLang="zh-CN" sz="2800" dirty="0" smtClean="0">
                <a:latin typeface="黑体" panose="02010600030101010101" pitchFamily="2" charset="-122"/>
                <a:ea typeface="黑体" panose="02010600030101010101" pitchFamily="2" charset="-122"/>
              </a:rPr>
              <a:t>-DCO</a:t>
            </a:r>
          </a:p>
          <a:p>
            <a:pPr>
              <a:lnSpc>
                <a:spcPct val="90000"/>
              </a:lnSpc>
              <a:buFont typeface="Wingdings" panose="05000000000000000000" pitchFamily="2" charset="2"/>
              <a:buNone/>
            </a:pPr>
            <a:r>
              <a:rPr lang="en-US" altLang="zh-CN" sz="2800" dirty="0" smtClean="0">
                <a:latin typeface="黑体" panose="02010600030101010101" pitchFamily="2" charset="-122"/>
                <a:ea typeface="黑体" panose="02010600030101010101" pitchFamily="2" charset="-122"/>
              </a:rPr>
              <a:t>   </a:t>
            </a:r>
          </a:p>
          <a:p>
            <a:pPr>
              <a:lnSpc>
                <a:spcPct val="90000"/>
              </a:lnSpc>
              <a:buFont typeface="Wingdings" panose="05000000000000000000" pitchFamily="2" charset="2"/>
              <a:buNone/>
            </a:pPr>
            <a:r>
              <a:rPr lang="zh-CN" altLang="en-US" sz="2800" dirty="0" smtClean="0">
                <a:solidFill>
                  <a:srgbClr val="FF0000"/>
                </a:solidFill>
                <a:latin typeface="黑体" panose="02010600030101010101" pitchFamily="2" charset="-122"/>
                <a:ea typeface="黑体" panose="02010600030101010101" pitchFamily="2" charset="-122"/>
              </a:rPr>
              <a:t>从我国的实际情况考虑：发病（日期）的定义</a:t>
            </a:r>
            <a:r>
              <a:rPr lang="en-US" altLang="zh-CN" sz="2800" dirty="0" smtClean="0">
                <a:latin typeface="黑体" panose="02010600030101010101" pitchFamily="2" charset="-122"/>
                <a:ea typeface="黑体" panose="02010600030101010101" pitchFamily="2" charset="-122"/>
              </a:rPr>
              <a:t>:</a:t>
            </a:r>
            <a:endParaRPr lang="zh-CN" altLang="en-US" sz="2800" dirty="0" smtClean="0">
              <a:latin typeface="黑体" panose="02010600030101010101" pitchFamily="2" charset="-122"/>
              <a:ea typeface="黑体" panose="02010600030101010101" pitchFamily="2" charset="-122"/>
            </a:endParaRPr>
          </a:p>
          <a:p>
            <a:pPr>
              <a:lnSpc>
                <a:spcPct val="90000"/>
              </a:lnSpc>
            </a:pPr>
            <a:r>
              <a:rPr lang="zh-CN" altLang="en-US" sz="2800" dirty="0" smtClean="0">
                <a:latin typeface="黑体" panose="02010600030101010101" pitchFamily="2" charset="-122"/>
                <a:ea typeface="黑体" panose="02010600030101010101" pitchFamily="2" charset="-122"/>
              </a:rPr>
              <a:t>就诊</a:t>
            </a:r>
            <a:r>
              <a:rPr lang="en-US" altLang="zh-CN" sz="2800" dirty="0" smtClean="0">
                <a:latin typeface="黑体" panose="02010600030101010101" pitchFamily="2" charset="-122"/>
                <a:ea typeface="黑体" panose="02010600030101010101" pitchFamily="2" charset="-122"/>
              </a:rPr>
              <a:t>/</a:t>
            </a:r>
            <a:r>
              <a:rPr lang="zh-CN" altLang="en-US" sz="2800" dirty="0" smtClean="0">
                <a:latin typeface="黑体" panose="02010600030101010101" pitchFamily="2" charset="-122"/>
                <a:ea typeface="黑体" panose="02010600030101010101" pitchFamily="2" charset="-122"/>
              </a:rPr>
              <a:t>入院日期、医生</a:t>
            </a:r>
            <a:r>
              <a:rPr lang="en-US" altLang="zh-CN" sz="2800" dirty="0" smtClean="0">
                <a:latin typeface="黑体" panose="02010600030101010101" pitchFamily="2" charset="-122"/>
                <a:ea typeface="黑体" panose="02010600030101010101" pitchFamily="2" charset="-122"/>
              </a:rPr>
              <a:t>/</a:t>
            </a:r>
            <a:r>
              <a:rPr lang="zh-CN" altLang="en-US" sz="2800" dirty="0" smtClean="0">
                <a:latin typeface="黑体" panose="02010600030101010101" pitchFamily="2" charset="-122"/>
                <a:ea typeface="黑体" panose="02010600030101010101" pitchFamily="2" charset="-122"/>
              </a:rPr>
              <a:t>病理报告日期、死亡日期</a:t>
            </a:r>
            <a:endParaRPr lang="en-US" altLang="zh-CN" sz="2800" dirty="0" smtClean="0">
              <a:latin typeface="黑体" panose="02010600030101010101" pitchFamily="2" charset="-122"/>
              <a:ea typeface="黑体" panose="02010600030101010101" pitchFamily="2" charset="-122"/>
            </a:endParaRPr>
          </a:p>
          <a:p>
            <a:pPr>
              <a:lnSpc>
                <a:spcPct val="90000"/>
              </a:lnSpc>
            </a:pPr>
            <a:endParaRPr lang="zh-CN" altLang="en-US" sz="2800" dirty="0" smtClean="0">
              <a:latin typeface="黑体" panose="02010600030101010101" pitchFamily="2" charset="-122"/>
              <a:ea typeface="黑体" panose="02010600030101010101" pitchFamily="2" charset="-122"/>
            </a:endParaRPr>
          </a:p>
          <a:p>
            <a:pPr>
              <a:lnSpc>
                <a:spcPct val="90000"/>
              </a:lnSpc>
            </a:pPr>
            <a:r>
              <a:rPr lang="zh-CN" altLang="en-US" sz="2800" dirty="0" smtClean="0">
                <a:latin typeface="黑体" panose="02010600030101010101" pitchFamily="2" charset="-122"/>
                <a:ea typeface="黑体" panose="02010600030101010101" pitchFamily="2" charset="-122"/>
              </a:rPr>
              <a:t>注：</a:t>
            </a:r>
            <a:r>
              <a:rPr lang="en-US" altLang="zh-CN" sz="2800" dirty="0" smtClean="0">
                <a:latin typeface="黑体" panose="02010600030101010101" pitchFamily="2" charset="-122"/>
                <a:ea typeface="黑体" panose="02010600030101010101" pitchFamily="2" charset="-122"/>
              </a:rPr>
              <a:t>IARC</a:t>
            </a:r>
            <a:r>
              <a:rPr lang="zh-CN" altLang="en-US" sz="2800" dirty="0" smtClean="0">
                <a:latin typeface="黑体" panose="02010600030101010101" pitchFamily="2" charset="-122"/>
                <a:ea typeface="黑体" panose="02010600030101010101" pitchFamily="2" charset="-122"/>
              </a:rPr>
              <a:t>：</a:t>
            </a:r>
            <a:r>
              <a:rPr lang="en-US" altLang="zh-CN" sz="2800" dirty="0" smtClean="0">
                <a:latin typeface="黑体" panose="02010600030101010101" pitchFamily="2" charset="-122"/>
                <a:ea typeface="黑体" panose="02010600030101010101" pitchFamily="2" charset="-122"/>
              </a:rPr>
              <a:t>(International Agency for Research on Cancer),</a:t>
            </a:r>
            <a:r>
              <a:rPr lang="zh-CN" altLang="en-US" sz="2800" dirty="0" smtClean="0">
                <a:latin typeface="黑体" panose="02010600030101010101" pitchFamily="2" charset="-122"/>
                <a:ea typeface="黑体" panose="02010600030101010101" pitchFamily="2" charset="-122"/>
              </a:rPr>
              <a:t>国际癌症研究中心</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标题 28673"/>
          <p:cNvSpPr>
            <a:spLocks noGrp="1" noChangeArrowheads="1"/>
          </p:cNvSpPr>
          <p:nvPr>
            <p:ph type="title"/>
          </p:nvPr>
        </p:nvSpPr>
        <p:spPr>
          <a:xfrm>
            <a:off x="457200" y="260648"/>
            <a:ext cx="8229600" cy="868362"/>
          </a:xfrm>
          <a:effectLst/>
        </p:spPr>
        <p:txBody>
          <a:bodyPr vert="horz" lIns="91440" tIns="45720" rIns="91440" bIns="45720" rtlCol="0" anchor="t" anchorCtr="0">
            <a:noAutofit/>
          </a:bodyPr>
          <a:lstStyle/>
          <a:p>
            <a:pPr marL="0" indent="0" algn="ctr">
              <a:spcAft>
                <a:spcPts val="300"/>
              </a:spcAft>
              <a:buNone/>
            </a:pPr>
            <a:r>
              <a:rPr lang="zh-CN" altLang="en-US" dirty="0">
                <a:latin typeface="黑体" panose="02010600030101010101" pitchFamily="2" charset="-122"/>
                <a:ea typeface="黑体" panose="02010600030101010101" pitchFamily="2" charset="-122"/>
              </a:rPr>
              <a:t>肿瘤登记报告</a:t>
            </a:r>
          </a:p>
        </p:txBody>
      </p:sp>
      <p:sp>
        <p:nvSpPr>
          <p:cNvPr id="17410" name="文本占位符 28674"/>
          <p:cNvSpPr>
            <a:spLocks noGrp="1" noChangeArrowheads="1"/>
          </p:cNvSpPr>
          <p:nvPr>
            <p:ph sz="quarter" idx="13"/>
          </p:nvPr>
        </p:nvSpPr>
        <p:spPr>
          <a:xfrm>
            <a:off x="285720" y="1142984"/>
            <a:ext cx="8401080" cy="5143536"/>
          </a:xfrm>
        </p:spPr>
        <p:txBody>
          <a:bodyPr>
            <a:normAutofit fontScale="92500"/>
          </a:bodyPr>
          <a:lstStyle/>
          <a:p>
            <a:pPr marL="812800" indent="-812800">
              <a:lnSpc>
                <a:spcPct val="90000"/>
              </a:lnSpc>
            </a:pPr>
            <a:endParaRPr lang="en-US" altLang="zh-CN" sz="2800" b="1" dirty="0" smtClean="0">
              <a:latin typeface="黑体" panose="02010600030101010101" pitchFamily="2" charset="-122"/>
              <a:ea typeface="黑体" panose="02010600030101010101" pitchFamily="2" charset="-122"/>
            </a:endParaRPr>
          </a:p>
          <a:p>
            <a:pPr marL="812800" indent="-812800">
              <a:lnSpc>
                <a:spcPct val="90000"/>
              </a:lnSpc>
              <a:buFont typeface="Wingdings" panose="05000000000000000000" pitchFamily="2" charset="2"/>
              <a:buChar char="Ø"/>
            </a:pPr>
            <a:r>
              <a:rPr lang="zh-CN" altLang="en-US" sz="2800" b="1" dirty="0" smtClean="0">
                <a:latin typeface="黑体" panose="02010600030101010101" pitchFamily="2" charset="-122"/>
                <a:ea typeface="黑体" panose="02010600030101010101" pitchFamily="2" charset="-122"/>
              </a:rPr>
              <a:t>报告单位</a:t>
            </a:r>
            <a:endParaRPr lang="en-US" altLang="zh-CN" sz="2800" b="1" dirty="0" smtClean="0">
              <a:latin typeface="黑体" panose="02010600030101010101" pitchFamily="2" charset="-122"/>
              <a:ea typeface="黑体" panose="02010600030101010101" pitchFamily="2" charset="-122"/>
            </a:endParaRPr>
          </a:p>
          <a:p>
            <a:pPr marL="812800" indent="-812800">
              <a:lnSpc>
                <a:spcPct val="90000"/>
              </a:lnSpc>
              <a:buFont typeface="Wingdings" panose="05000000000000000000" pitchFamily="2" charset="2"/>
              <a:buChar char="Ø"/>
            </a:pPr>
            <a:r>
              <a:rPr lang="zh-CN" altLang="en-US" sz="2800" dirty="0" smtClean="0">
                <a:latin typeface="黑体" panose="02010600030101010101" pitchFamily="2" charset="-122"/>
                <a:ea typeface="黑体" panose="02010600030101010101" pitchFamily="2" charset="-122"/>
              </a:rPr>
              <a:t>具备诊断和收住恶性肿瘤病例条件的医疗机构（二级及以上的综合性医院和肿瘤专科医院）为责任报告单位</a:t>
            </a:r>
            <a:r>
              <a:rPr lang="en-US" altLang="zh-CN" sz="2800" dirty="0" smtClean="0">
                <a:latin typeface="黑体" panose="02010600030101010101" pitchFamily="2" charset="-122"/>
                <a:ea typeface="黑体" panose="02010600030101010101" pitchFamily="2" charset="-122"/>
              </a:rPr>
              <a:t>;</a:t>
            </a:r>
            <a:r>
              <a:rPr lang="zh-CN" altLang="en-US" sz="2800" dirty="0" smtClean="0">
                <a:latin typeface="黑体" panose="02010600030101010101" pitchFamily="2" charset="-122"/>
                <a:ea typeface="黑体" panose="02010600030101010101" pitchFamily="2" charset="-122"/>
              </a:rPr>
              <a:t>基层卫生服务机构均有上报肿瘤发病与死亡病例的义务。</a:t>
            </a:r>
          </a:p>
          <a:p>
            <a:pPr marL="812800" indent="-812800">
              <a:lnSpc>
                <a:spcPct val="90000"/>
              </a:lnSpc>
              <a:buFont typeface="Wingdings" panose="05000000000000000000" pitchFamily="2" charset="2"/>
              <a:buChar char="Ø"/>
            </a:pPr>
            <a:r>
              <a:rPr lang="zh-CN" altLang="en-US" sz="2800" b="1" dirty="0" smtClean="0">
                <a:latin typeface="黑体" panose="02010600030101010101" pitchFamily="2" charset="-122"/>
                <a:ea typeface="黑体" panose="02010600030101010101" pitchFamily="2" charset="-122"/>
              </a:rPr>
              <a:t>报告内容</a:t>
            </a:r>
          </a:p>
          <a:p>
            <a:pPr marL="812800" indent="-812800">
              <a:lnSpc>
                <a:spcPct val="90000"/>
              </a:lnSpc>
              <a:buFont typeface="Wingdings" panose="05000000000000000000" pitchFamily="2" charset="2"/>
              <a:buChar char="Ø"/>
            </a:pPr>
            <a:r>
              <a:rPr lang="zh-CN" altLang="en-US" sz="2800" dirty="0" smtClean="0">
                <a:latin typeface="黑体" panose="02010600030101010101" pitchFamily="2" charset="-122"/>
                <a:ea typeface="黑体" panose="02010600030101010101" pitchFamily="2" charset="-122"/>
              </a:rPr>
              <a:t>按照国际疾病分类（</a:t>
            </a:r>
            <a:r>
              <a:rPr lang="en-US" altLang="zh-CN" sz="2800" dirty="0" smtClean="0">
                <a:latin typeface="黑体" panose="02010600030101010101" pitchFamily="2" charset="-122"/>
                <a:ea typeface="黑体" panose="02010600030101010101" pitchFamily="2" charset="-122"/>
              </a:rPr>
              <a:t>ICD-10</a:t>
            </a:r>
            <a:r>
              <a:rPr lang="zh-CN" altLang="en-US" sz="2800" dirty="0" smtClean="0">
                <a:latin typeface="黑体" panose="02010600030101010101" pitchFamily="2" charset="-122"/>
                <a:ea typeface="黑体" panose="02010600030101010101" pitchFamily="2" charset="-122"/>
              </a:rPr>
              <a:t>）</a:t>
            </a:r>
            <a:r>
              <a:rPr lang="en-US" altLang="zh-CN" sz="2800" dirty="0" smtClean="0">
                <a:latin typeface="黑体" panose="02010600030101010101" pitchFamily="2" charset="-122"/>
                <a:ea typeface="黑体" panose="02010600030101010101" pitchFamily="2" charset="-122"/>
              </a:rPr>
              <a:t>,</a:t>
            </a:r>
            <a:r>
              <a:rPr lang="zh-CN" altLang="en-US" sz="2800" dirty="0" smtClean="0">
                <a:latin typeface="黑体" panose="02010600030101010101" pitchFamily="2" charset="-122"/>
                <a:ea typeface="黑体" panose="02010600030101010101" pitchFamily="2" charset="-122"/>
              </a:rPr>
              <a:t>对</a:t>
            </a:r>
            <a:r>
              <a:rPr lang="zh-CN" altLang="en-US" sz="2800" dirty="0" smtClean="0">
                <a:solidFill>
                  <a:srgbClr val="FF0000"/>
                </a:solidFill>
                <a:latin typeface="黑体" panose="02010600030101010101" pitchFamily="2" charset="-122"/>
                <a:ea typeface="黑体" panose="02010600030101010101" pitchFamily="2" charset="-122"/>
              </a:rPr>
              <a:t>新</a:t>
            </a:r>
            <a:r>
              <a:rPr lang="zh-CN" altLang="en-US" sz="2800" u="sng" dirty="0" smtClean="0">
                <a:solidFill>
                  <a:srgbClr val="FF0000"/>
                </a:solidFill>
                <a:latin typeface="黑体" panose="02010600030101010101" pitchFamily="2" charset="-122"/>
                <a:ea typeface="黑体" panose="02010600030101010101" pitchFamily="2" charset="-122"/>
              </a:rPr>
              <a:t>发的恶性肿瘤和中枢神经系统良性肿瘤</a:t>
            </a:r>
            <a:r>
              <a:rPr lang="zh-CN" altLang="en-US" sz="2800" dirty="0" smtClean="0">
                <a:latin typeface="黑体" panose="02010600030101010101" pitchFamily="2" charset="-122"/>
                <a:ea typeface="黑体" panose="02010600030101010101" pitchFamily="2" charset="-122"/>
              </a:rPr>
              <a:t>、</a:t>
            </a:r>
            <a:r>
              <a:rPr lang="zh-CN" altLang="en-US" sz="2800" u="sng" dirty="0" smtClean="0">
                <a:solidFill>
                  <a:srgbClr val="FF0000"/>
                </a:solidFill>
                <a:latin typeface="黑体" panose="02010600030101010101" pitchFamily="2" charset="-122"/>
                <a:ea typeface="黑体" panose="02010600030101010101" pitchFamily="2" charset="-122"/>
              </a:rPr>
              <a:t>恶性肿瘤初次发生转移</a:t>
            </a:r>
            <a:r>
              <a:rPr lang="zh-CN" altLang="en-US" sz="2800" dirty="0" smtClean="0">
                <a:latin typeface="黑体" panose="02010600030101010101" pitchFamily="2" charset="-122"/>
                <a:ea typeface="黑体" panose="02010600030101010101" pitchFamily="2" charset="-122"/>
              </a:rPr>
              <a:t>、</a:t>
            </a:r>
            <a:r>
              <a:rPr lang="zh-CN" altLang="en-US" sz="2800" u="sng" dirty="0" smtClean="0">
                <a:solidFill>
                  <a:srgbClr val="FF0000"/>
                </a:solidFill>
                <a:latin typeface="黑体" panose="02010600030101010101" pitchFamily="2" charset="-122"/>
                <a:ea typeface="黑体" panose="02010600030101010101" pitchFamily="2" charset="-122"/>
              </a:rPr>
              <a:t>肿瘤患者死亡</a:t>
            </a:r>
            <a:r>
              <a:rPr lang="zh-CN" altLang="en-US" sz="2800" dirty="0" smtClean="0">
                <a:latin typeface="黑体" panose="02010600030101010101" pitchFamily="2" charset="-122"/>
                <a:ea typeface="黑体" panose="02010600030101010101" pitchFamily="2" charset="-122"/>
              </a:rPr>
              <a:t>时进行登记报告。</a:t>
            </a:r>
            <a:endParaRPr lang="en-US" altLang="zh-CN" sz="2800" dirty="0" smtClean="0">
              <a:latin typeface="黑体" panose="02010600030101010101" pitchFamily="2" charset="-122"/>
              <a:ea typeface="黑体" panose="02010600030101010101" pitchFamily="2" charset="-122"/>
            </a:endParaRPr>
          </a:p>
          <a:p>
            <a:pPr marL="812800" indent="-812800">
              <a:lnSpc>
                <a:spcPct val="90000"/>
              </a:lnSpc>
              <a:buFont typeface="Wingdings" panose="05000000000000000000" pitchFamily="2" charset="2"/>
              <a:buChar char="Ø"/>
            </a:pPr>
            <a:r>
              <a:rPr lang="zh-CN" altLang="en-US" sz="2800" dirty="0" smtClean="0">
                <a:latin typeface="黑体" panose="02010600030101010101" pitchFamily="2" charset="-122"/>
                <a:ea typeface="黑体" panose="02010600030101010101" pitchFamily="2" charset="-122"/>
              </a:rPr>
              <a:t>按照“江西省肿瘤病例报告卡”（以下简称“报告卡”）填报患者的一般情况和肿瘤诊治的相关信息。</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标题 32769"/>
          <p:cNvSpPr>
            <a:spLocks noGrp="1" noChangeArrowheads="1"/>
          </p:cNvSpPr>
          <p:nvPr>
            <p:ph type="title"/>
          </p:nvPr>
        </p:nvSpPr>
        <p:spPr>
          <a:xfrm>
            <a:off x="457200" y="274638"/>
            <a:ext cx="8229600" cy="639762"/>
          </a:xfrm>
          <a:effectLst/>
        </p:spPr>
        <p:txBody>
          <a:bodyPr vert="horz" lIns="91440" tIns="45720" rIns="91440" bIns="45720" rtlCol="0" anchor="t" anchorCtr="0">
            <a:noAutofit/>
          </a:bodyPr>
          <a:lstStyle/>
          <a:p>
            <a:pPr marL="0" indent="0" algn="ctr">
              <a:spcAft>
                <a:spcPts val="300"/>
              </a:spcAft>
              <a:buNone/>
            </a:pPr>
            <a:r>
              <a:rPr lang="zh-CN" altLang="en-US" dirty="0">
                <a:latin typeface="黑体" panose="02010600030101010101" pitchFamily="2" charset="-122"/>
                <a:ea typeface="黑体" panose="02010600030101010101" pitchFamily="2" charset="-122"/>
              </a:rPr>
              <a:t>填写报告卡的要求</a:t>
            </a:r>
          </a:p>
        </p:txBody>
      </p:sp>
      <p:sp>
        <p:nvSpPr>
          <p:cNvPr id="19458" name="文本占位符 32770"/>
          <p:cNvSpPr>
            <a:spLocks noGrp="1" noChangeArrowheads="1"/>
          </p:cNvSpPr>
          <p:nvPr>
            <p:ph sz="quarter" idx="13"/>
          </p:nvPr>
        </p:nvSpPr>
        <p:spPr>
          <a:xfrm>
            <a:off x="457200" y="1643050"/>
            <a:ext cx="8229600" cy="4483113"/>
          </a:xfrm>
        </p:spPr>
        <p:txBody>
          <a:bodyPr/>
          <a:lstStyle/>
          <a:p>
            <a:pPr>
              <a:buFont typeface="Wingdings" panose="05000000000000000000" pitchFamily="2" charset="2"/>
              <a:buNone/>
            </a:pPr>
            <a:endParaRPr lang="en-US" altLang="zh-CN" dirty="0" smtClean="0"/>
          </a:p>
          <a:p>
            <a:r>
              <a:rPr lang="zh-CN" altLang="en-US" sz="2800" dirty="0" smtClean="0">
                <a:latin typeface="黑体" panose="02010600030101010101" pitchFamily="2" charset="-122"/>
                <a:ea typeface="黑体" panose="02010600030101010101" pitchFamily="2" charset="-122"/>
              </a:rPr>
              <a:t>首诊负责  无一遗漏</a:t>
            </a:r>
          </a:p>
          <a:p>
            <a:r>
              <a:rPr lang="zh-CN" altLang="en-US" sz="2800" dirty="0" smtClean="0">
                <a:latin typeface="黑体" panose="02010600030101010101" pitchFamily="2" charset="-122"/>
                <a:ea typeface="黑体" panose="02010600030101010101" pitchFamily="2" charset="-122"/>
              </a:rPr>
              <a:t>有则必填  字迹清晰</a:t>
            </a:r>
          </a:p>
          <a:p>
            <a:r>
              <a:rPr lang="zh-CN" altLang="en-US" sz="2800" dirty="0" smtClean="0">
                <a:latin typeface="黑体" panose="02010600030101010101" pitchFamily="2" charset="-122"/>
                <a:ea typeface="黑体" panose="02010600030101010101" pitchFamily="2" charset="-122"/>
              </a:rPr>
              <a:t>部位明细  病理具体</a:t>
            </a:r>
          </a:p>
          <a:p>
            <a:r>
              <a:rPr lang="zh-CN" altLang="en-US" sz="2800" dirty="0" smtClean="0">
                <a:latin typeface="黑体" panose="02010600030101010101" pitchFamily="2" charset="-122"/>
                <a:ea typeface="黑体" panose="02010600030101010101" pitchFamily="2" charset="-122"/>
              </a:rPr>
              <a:t>每月一清  个案签收</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标题 33793"/>
          <p:cNvSpPr>
            <a:spLocks noGrp="1" noChangeArrowheads="1"/>
          </p:cNvSpPr>
          <p:nvPr>
            <p:ph type="title"/>
          </p:nvPr>
        </p:nvSpPr>
        <p:spPr>
          <a:xfrm>
            <a:off x="457200" y="0"/>
            <a:ext cx="8229600" cy="914400"/>
          </a:xfrm>
          <a:effectLst/>
        </p:spPr>
        <p:txBody>
          <a:bodyPr vert="horz" lIns="91440" tIns="45720" rIns="91440" bIns="45720" rtlCol="0" anchor="t" anchorCtr="0">
            <a:noAutofit/>
          </a:bodyPr>
          <a:lstStyle/>
          <a:p>
            <a:pPr marL="0" indent="0" algn="ctr">
              <a:spcAft>
                <a:spcPts val="300"/>
              </a:spcAft>
              <a:buNone/>
            </a:pPr>
            <a:r>
              <a:rPr lang="zh-CN" altLang="en-US" dirty="0">
                <a:latin typeface="黑体" panose="02010600030101010101" pitchFamily="2" charset="-122"/>
                <a:ea typeface="黑体" panose="02010600030101010101" pitchFamily="2" charset="-122"/>
              </a:rPr>
              <a:t>报告内容的几点说明</a:t>
            </a:r>
          </a:p>
        </p:txBody>
      </p:sp>
      <p:sp>
        <p:nvSpPr>
          <p:cNvPr id="20482" name="文本占位符 33794"/>
          <p:cNvSpPr>
            <a:spLocks noGrp="1" noChangeArrowheads="1"/>
          </p:cNvSpPr>
          <p:nvPr>
            <p:ph sz="quarter" idx="13"/>
          </p:nvPr>
        </p:nvSpPr>
        <p:spPr>
          <a:xfrm>
            <a:off x="285720" y="838200"/>
            <a:ext cx="8501122" cy="5662634"/>
          </a:xfrm>
        </p:spPr>
        <p:txBody>
          <a:bodyPr>
            <a:noAutofit/>
          </a:bodyPr>
          <a:lstStyle/>
          <a:p>
            <a:pPr>
              <a:lnSpc>
                <a:spcPct val="90000"/>
              </a:lnSpc>
            </a:pPr>
            <a:r>
              <a:rPr lang="zh-CN" altLang="en-US" sz="2800" dirty="0" smtClean="0">
                <a:solidFill>
                  <a:srgbClr val="FF0000"/>
                </a:solidFill>
                <a:latin typeface="黑体" panose="02010600030101010101" pitchFamily="2" charset="-122"/>
                <a:ea typeface="黑体" panose="02010600030101010101" pitchFamily="2" charset="-122"/>
              </a:rPr>
              <a:t>基本信息</a:t>
            </a:r>
            <a:r>
              <a:rPr lang="zh-CN" altLang="en-US" sz="2800" dirty="0" smtClean="0">
                <a:latin typeface="黑体" panose="02010600030101010101" pitchFamily="2" charset="-122"/>
                <a:ea typeface="黑体" panose="02010600030101010101" pitchFamily="2" charset="-122"/>
              </a:rPr>
              <a:t>：性别、年龄、出生日期、诊断日期、死亡日期等重要项目的错填会影响各年龄段的肿瘤发病率、死亡率及生存率</a:t>
            </a:r>
          </a:p>
          <a:p>
            <a:pPr>
              <a:lnSpc>
                <a:spcPct val="90000"/>
              </a:lnSpc>
            </a:pPr>
            <a:r>
              <a:rPr lang="zh-CN" altLang="en-US" sz="2800" dirty="0" smtClean="0">
                <a:solidFill>
                  <a:srgbClr val="FF0000"/>
                </a:solidFill>
                <a:latin typeface="黑体" panose="02010600030101010101" pitchFamily="2" charset="-122"/>
                <a:ea typeface="黑体" panose="02010600030101010101" pitchFamily="2" charset="-122"/>
              </a:rPr>
              <a:t>年龄</a:t>
            </a:r>
            <a:r>
              <a:rPr lang="zh-CN" altLang="en-US" sz="2800" dirty="0" smtClean="0">
                <a:latin typeface="黑体" panose="02010600030101010101" pitchFamily="2" charset="-122"/>
                <a:ea typeface="黑体" panose="02010600030101010101" pitchFamily="2" charset="-122"/>
              </a:rPr>
              <a:t>：填实足年龄，未过生日者：发病日期</a:t>
            </a:r>
            <a:r>
              <a:rPr lang="en-US" altLang="zh-CN" sz="2800" dirty="0" smtClean="0">
                <a:latin typeface="黑体" panose="02010600030101010101" pitchFamily="2" charset="-122"/>
                <a:ea typeface="黑体" panose="02010600030101010101" pitchFamily="2" charset="-122"/>
              </a:rPr>
              <a:t>-</a:t>
            </a:r>
            <a:r>
              <a:rPr lang="zh-CN" altLang="en-US" sz="2800" dirty="0" smtClean="0">
                <a:latin typeface="黑体" panose="02010600030101010101" pitchFamily="2" charset="-122"/>
                <a:ea typeface="黑体" panose="02010600030101010101" pitchFamily="2" charset="-122"/>
              </a:rPr>
              <a:t>出生日期</a:t>
            </a:r>
            <a:r>
              <a:rPr lang="en-US" altLang="zh-CN" sz="2800" dirty="0" smtClean="0">
                <a:latin typeface="黑体" panose="02010600030101010101" pitchFamily="2" charset="-122"/>
                <a:ea typeface="黑体" panose="02010600030101010101" pitchFamily="2" charset="-122"/>
              </a:rPr>
              <a:t>-1</a:t>
            </a:r>
            <a:r>
              <a:rPr lang="zh-CN" altLang="en-US" sz="2800" dirty="0" smtClean="0">
                <a:latin typeface="黑体" panose="02010600030101010101" pitchFamily="2" charset="-122"/>
                <a:ea typeface="黑体" panose="02010600030101010101" pitchFamily="2" charset="-122"/>
              </a:rPr>
              <a:t>，已过生日者：发病日期</a:t>
            </a:r>
            <a:r>
              <a:rPr lang="en-US" altLang="zh-CN" sz="2800" dirty="0" smtClean="0">
                <a:latin typeface="黑体" panose="02010600030101010101" pitchFamily="2" charset="-122"/>
                <a:ea typeface="黑体" panose="02010600030101010101" pitchFamily="2" charset="-122"/>
              </a:rPr>
              <a:t>-</a:t>
            </a:r>
            <a:r>
              <a:rPr lang="zh-CN" altLang="en-US" sz="2800" dirty="0" smtClean="0">
                <a:latin typeface="黑体" panose="02010600030101010101" pitchFamily="2" charset="-122"/>
                <a:ea typeface="黑体" panose="02010600030101010101" pitchFamily="2" charset="-122"/>
              </a:rPr>
              <a:t>出生日期</a:t>
            </a:r>
          </a:p>
          <a:p>
            <a:pPr>
              <a:lnSpc>
                <a:spcPct val="90000"/>
              </a:lnSpc>
            </a:pPr>
            <a:r>
              <a:rPr lang="zh-CN" altLang="en-US" sz="2800" dirty="0" smtClean="0">
                <a:solidFill>
                  <a:srgbClr val="FF0000"/>
                </a:solidFill>
                <a:latin typeface="黑体" panose="02010600030101010101" pitchFamily="2" charset="-122"/>
                <a:ea typeface="黑体" panose="02010600030101010101" pitchFamily="2" charset="-122"/>
              </a:rPr>
              <a:t>实际居住地址</a:t>
            </a:r>
            <a:r>
              <a:rPr lang="zh-CN" altLang="en-US" sz="2800" dirty="0" smtClean="0">
                <a:latin typeface="黑体" panose="02010600030101010101" pitchFamily="2" charset="-122"/>
                <a:ea typeface="黑体" panose="02010600030101010101" pitchFamily="2" charset="-122"/>
              </a:rPr>
              <a:t>：提供病例随访的重要项目</a:t>
            </a:r>
          </a:p>
          <a:p>
            <a:pPr>
              <a:lnSpc>
                <a:spcPct val="90000"/>
              </a:lnSpc>
            </a:pPr>
            <a:r>
              <a:rPr lang="zh-CN" altLang="en-US" sz="2800" dirty="0" smtClean="0">
                <a:solidFill>
                  <a:srgbClr val="FF0000"/>
                </a:solidFill>
                <a:latin typeface="黑体" panose="02010600030101010101" pitchFamily="2" charset="-122"/>
                <a:ea typeface="黑体" panose="02010600030101010101" pitchFamily="2" charset="-122"/>
              </a:rPr>
              <a:t>家庭电话号码</a:t>
            </a:r>
            <a:r>
              <a:rPr lang="zh-CN" altLang="en-US" sz="2800" dirty="0" smtClean="0">
                <a:latin typeface="黑体" panose="02010600030101010101" pitchFamily="2" charset="-122"/>
                <a:ea typeface="黑体" panose="02010600030101010101" pitchFamily="2" charset="-122"/>
              </a:rPr>
              <a:t>：重要的联系途径</a:t>
            </a:r>
          </a:p>
          <a:p>
            <a:pPr>
              <a:lnSpc>
                <a:spcPct val="90000"/>
              </a:lnSpc>
            </a:pPr>
            <a:r>
              <a:rPr lang="zh-CN" altLang="en-US" sz="2800" dirty="0" smtClean="0">
                <a:solidFill>
                  <a:srgbClr val="FF0000"/>
                </a:solidFill>
                <a:latin typeface="黑体" panose="02010600030101010101" pitchFamily="2" charset="-122"/>
                <a:ea typeface="黑体" panose="02010600030101010101" pitchFamily="2" charset="-122"/>
              </a:rPr>
              <a:t>身份证号码</a:t>
            </a:r>
            <a:r>
              <a:rPr lang="zh-CN" altLang="en-US" sz="2800" dirty="0" smtClean="0">
                <a:latin typeface="黑体" panose="02010600030101010101" pitchFamily="2" charset="-122"/>
                <a:ea typeface="黑体" panose="02010600030101010101" pitchFamily="2" charset="-122"/>
              </a:rPr>
              <a:t>：剔除重复卡的可靠判定依据</a:t>
            </a:r>
          </a:p>
          <a:p>
            <a:pPr>
              <a:lnSpc>
                <a:spcPct val="90000"/>
              </a:lnSpc>
            </a:pPr>
            <a:r>
              <a:rPr lang="zh-CN" altLang="en-US" sz="2800" dirty="0" smtClean="0">
                <a:solidFill>
                  <a:srgbClr val="FF0000"/>
                </a:solidFill>
                <a:latin typeface="黑体" panose="02010600030101010101" pitchFamily="2" charset="-122"/>
                <a:ea typeface="黑体" panose="02010600030101010101" pitchFamily="2" charset="-122"/>
              </a:rPr>
              <a:t>肿瘤部位</a:t>
            </a:r>
            <a:r>
              <a:rPr lang="zh-CN" altLang="en-US" sz="2800" dirty="0" smtClean="0">
                <a:latin typeface="黑体" panose="02010600030101010101" pitchFamily="2" charset="-122"/>
                <a:ea typeface="黑体" panose="02010600030101010101" pitchFamily="2" charset="-122"/>
              </a:rPr>
              <a:t>：如填写部位不确切或只填写转移肿瘤而不填写原发肿瘤会导致编码错误等</a:t>
            </a:r>
          </a:p>
          <a:p>
            <a:pPr>
              <a:lnSpc>
                <a:spcPct val="90000"/>
              </a:lnSpc>
            </a:pPr>
            <a:r>
              <a:rPr lang="zh-CN" altLang="en-US" sz="2800" dirty="0" smtClean="0">
                <a:solidFill>
                  <a:srgbClr val="FF0000"/>
                </a:solidFill>
                <a:latin typeface="黑体" panose="02010600030101010101" pitchFamily="2" charset="-122"/>
                <a:ea typeface="黑体" panose="02010600030101010101" pitchFamily="2" charset="-122"/>
              </a:rPr>
              <a:t>应注意</a:t>
            </a:r>
            <a:r>
              <a:rPr lang="zh-CN" altLang="en-US" sz="2800" dirty="0" smtClean="0">
                <a:latin typeface="黑体" panose="02010600030101010101" pitchFamily="2" charset="-122"/>
                <a:ea typeface="黑体" panose="02010600030101010101" pitchFamily="2" charset="-122"/>
              </a:rPr>
              <a:t>：发现转移癌应尽量查清原发部位；有更正项目要及时更正并报告</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标题 34817"/>
          <p:cNvSpPr>
            <a:spLocks noGrp="1" noChangeArrowheads="1"/>
          </p:cNvSpPr>
          <p:nvPr>
            <p:ph type="title"/>
          </p:nvPr>
        </p:nvSpPr>
        <p:spPr>
          <a:xfrm>
            <a:off x="457200" y="274638"/>
            <a:ext cx="8229600" cy="792162"/>
          </a:xfrm>
          <a:effectLst/>
        </p:spPr>
        <p:txBody>
          <a:bodyPr vert="horz" lIns="91440" tIns="45720" rIns="91440" bIns="45720" rtlCol="0" anchor="t" anchorCtr="0">
            <a:noAutofit/>
          </a:bodyPr>
          <a:lstStyle/>
          <a:p>
            <a:pPr marL="0" indent="0" algn="ctr">
              <a:spcAft>
                <a:spcPts val="300"/>
              </a:spcAft>
              <a:buNone/>
            </a:pPr>
            <a:r>
              <a:rPr lang="zh-CN" altLang="en-US" dirty="0">
                <a:latin typeface="黑体" panose="02010600030101010101" pitchFamily="2" charset="-122"/>
                <a:ea typeface="黑体" panose="02010600030101010101" pitchFamily="2" charset="-122"/>
              </a:rPr>
              <a:t>医疗机构肿瘤报告制度</a:t>
            </a:r>
          </a:p>
        </p:txBody>
      </p:sp>
      <p:sp>
        <p:nvSpPr>
          <p:cNvPr id="21506" name="文本占位符 34818"/>
          <p:cNvSpPr>
            <a:spLocks noGrp="1" noChangeArrowheads="1"/>
          </p:cNvSpPr>
          <p:nvPr>
            <p:ph sz="quarter" idx="13"/>
          </p:nvPr>
        </p:nvSpPr>
        <p:spPr>
          <a:xfrm>
            <a:off x="457200" y="1295400"/>
            <a:ext cx="8229600" cy="4133864"/>
          </a:xfrm>
        </p:spPr>
        <p:txBody>
          <a:bodyPr/>
          <a:lstStyle/>
          <a:p>
            <a:r>
              <a:rPr lang="zh-CN" altLang="en-US" sz="2800" dirty="0" smtClean="0">
                <a:latin typeface="黑体" panose="02010600030101010101" pitchFamily="2" charset="-122"/>
                <a:ea typeface="黑体" panose="02010600030101010101" pitchFamily="2" charset="-122"/>
              </a:rPr>
              <a:t>报告单位</a:t>
            </a:r>
          </a:p>
          <a:p>
            <a:pPr>
              <a:buFont typeface="Wingdings" panose="05000000000000000000" pitchFamily="2" charset="2"/>
              <a:buNone/>
            </a:pPr>
            <a:r>
              <a:rPr lang="zh-CN" altLang="en-US" sz="2800" dirty="0" smtClean="0">
                <a:latin typeface="黑体" panose="02010600030101010101" pitchFamily="2" charset="-122"/>
                <a:ea typeface="黑体" panose="02010600030101010101" pitchFamily="2" charset="-122"/>
              </a:rPr>
              <a:t>   肿瘤登报区域内所有具有诊断和质量肿瘤患者的各类医疗机构</a:t>
            </a:r>
          </a:p>
          <a:p>
            <a:r>
              <a:rPr lang="zh-CN" altLang="en-US" sz="2800" dirty="0" smtClean="0">
                <a:latin typeface="黑体" panose="02010600030101010101" pitchFamily="2" charset="-122"/>
                <a:ea typeface="黑体" panose="02010600030101010101" pitchFamily="2" charset="-122"/>
              </a:rPr>
              <a:t>保证医务人员完全正确、及时报告诊断的新病例</a:t>
            </a:r>
          </a:p>
          <a:p>
            <a:r>
              <a:rPr lang="zh-CN" altLang="en-US" sz="2800" dirty="0" smtClean="0">
                <a:latin typeface="黑体" panose="02010600030101010101" pitchFamily="2" charset="-122"/>
                <a:ea typeface="黑体" panose="02010600030101010101" pitchFamily="2" charset="-122"/>
              </a:rPr>
              <a:t>由医务主管院长分管</a:t>
            </a:r>
          </a:p>
          <a:p>
            <a:r>
              <a:rPr lang="zh-CN" altLang="en-US" sz="2800" dirty="0" smtClean="0">
                <a:latin typeface="黑体" panose="02010600030101010101" pitchFamily="2" charset="-122"/>
                <a:ea typeface="黑体" panose="02010600030101010101" pitchFamily="2" charset="-122"/>
              </a:rPr>
              <a:t>指定科室负责组织协调</a:t>
            </a:r>
          </a:p>
          <a:p>
            <a:r>
              <a:rPr lang="zh-CN" altLang="en-US" sz="2800" dirty="0" smtClean="0">
                <a:latin typeface="黑体" panose="02010600030101010101" pitchFamily="2" charset="-122"/>
                <a:ea typeface="黑体" panose="02010600030101010101" pitchFamily="2" charset="-122"/>
              </a:rPr>
              <a:t>建立院内质控制度</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标题 35841"/>
          <p:cNvSpPr>
            <a:spLocks noGrp="1" noChangeArrowheads="1"/>
          </p:cNvSpPr>
          <p:nvPr>
            <p:ph type="title"/>
          </p:nvPr>
        </p:nvSpPr>
        <p:spPr>
          <a:xfrm>
            <a:off x="457200" y="44624"/>
            <a:ext cx="8229600" cy="715962"/>
          </a:xfrm>
          <a:effectLst/>
        </p:spPr>
        <p:txBody>
          <a:bodyPr vert="horz" lIns="91440" tIns="45720" rIns="91440" bIns="45720" rtlCol="0" anchor="t" anchorCtr="0">
            <a:noAutofit/>
          </a:bodyPr>
          <a:lstStyle/>
          <a:p>
            <a:pPr marL="0" indent="0" algn="ctr">
              <a:spcAft>
                <a:spcPts val="300"/>
              </a:spcAft>
              <a:buNone/>
            </a:pPr>
            <a:r>
              <a:rPr lang="zh-CN" altLang="en-US" dirty="0">
                <a:latin typeface="黑体" panose="02010600030101010101" pitchFamily="2" charset="-122"/>
                <a:ea typeface="黑体" panose="02010600030101010101" pitchFamily="2" charset="-122"/>
              </a:rPr>
              <a:t>医疗机构内部质量控制</a:t>
            </a:r>
          </a:p>
        </p:txBody>
      </p:sp>
      <p:sp>
        <p:nvSpPr>
          <p:cNvPr id="22530" name="文本占位符 35842"/>
          <p:cNvSpPr>
            <a:spLocks noGrp="1" noChangeArrowheads="1"/>
          </p:cNvSpPr>
          <p:nvPr>
            <p:ph sz="quarter" idx="13"/>
          </p:nvPr>
        </p:nvSpPr>
        <p:spPr>
          <a:xfrm>
            <a:off x="457200" y="990600"/>
            <a:ext cx="8229600" cy="5135563"/>
          </a:xfrm>
        </p:spPr>
        <p:txBody>
          <a:bodyPr/>
          <a:lstStyle/>
          <a:p>
            <a:r>
              <a:rPr lang="en-US" altLang="zh-CN" sz="2800" dirty="0" smtClean="0"/>
              <a:t>  </a:t>
            </a:r>
            <a:r>
              <a:rPr lang="zh-CN" altLang="en-US" sz="2800" dirty="0" smtClean="0">
                <a:latin typeface="黑体" panose="02010600030101010101" pitchFamily="2" charset="-122"/>
                <a:ea typeface="黑体" panose="02010600030101010101" pitchFamily="2" charset="-122"/>
              </a:rPr>
              <a:t>建立健全院内报病制度，完善报病网络</a:t>
            </a:r>
          </a:p>
          <a:p>
            <a:r>
              <a:rPr lang="zh-CN" altLang="en-US" sz="2800" dirty="0" smtClean="0">
                <a:latin typeface="黑体" panose="02010600030101010101" pitchFamily="2" charset="-122"/>
                <a:ea typeface="黑体" panose="02010600030101010101" pitchFamily="2" charset="-122"/>
              </a:rPr>
              <a:t> 按报病程序做好报告卡</a:t>
            </a:r>
          </a:p>
          <a:p>
            <a:r>
              <a:rPr lang="zh-CN" altLang="en-US" sz="2800" dirty="0" smtClean="0">
                <a:latin typeface="黑体" panose="02010600030101010101" pitchFamily="2" charset="-122"/>
                <a:ea typeface="黑体" panose="02010600030101010101" pitchFamily="2" charset="-122"/>
              </a:rPr>
              <a:t> 填写</a:t>
            </a:r>
          </a:p>
          <a:p>
            <a:r>
              <a:rPr lang="zh-CN" altLang="en-US" sz="2800" dirty="0" smtClean="0">
                <a:latin typeface="黑体" panose="02010600030101010101" pitchFamily="2" charset="-122"/>
                <a:ea typeface="黑体" panose="02010600030101010101" pitchFamily="2" charset="-122"/>
              </a:rPr>
              <a:t> 初审（完整性、逻辑性等）</a:t>
            </a:r>
          </a:p>
          <a:p>
            <a:r>
              <a:rPr lang="zh-CN" altLang="en-US" sz="2800" dirty="0" smtClean="0">
                <a:latin typeface="黑体" panose="02010600030101010101" pitchFamily="2" charset="-122"/>
                <a:ea typeface="黑体" panose="02010600030101010101" pitchFamily="2" charset="-122"/>
              </a:rPr>
              <a:t> 登记（至肿瘤登记册）</a:t>
            </a:r>
          </a:p>
          <a:p>
            <a:r>
              <a:rPr lang="zh-CN" altLang="en-US" sz="2800" dirty="0" smtClean="0">
                <a:latin typeface="黑体" panose="02010600030101010101" pitchFamily="2" charset="-122"/>
                <a:ea typeface="黑体" panose="02010600030101010101" pitchFamily="2" charset="-122"/>
              </a:rPr>
              <a:t> 自查</a:t>
            </a:r>
          </a:p>
          <a:p>
            <a:r>
              <a:rPr lang="zh-CN" altLang="en-US" sz="2800" dirty="0" smtClean="0">
                <a:latin typeface="黑体" panose="02010600030101010101" pitchFamily="2" charset="-122"/>
                <a:ea typeface="黑体" panose="02010600030101010101" pitchFamily="2" charset="-122"/>
              </a:rPr>
              <a:t> 上报</a:t>
            </a:r>
          </a:p>
          <a:p>
            <a:r>
              <a:rPr lang="zh-CN" altLang="en-US" sz="2800" dirty="0" smtClean="0">
                <a:latin typeface="黑体" panose="02010600030101010101" pitchFamily="2" charset="-122"/>
                <a:ea typeface="黑体" panose="02010600030101010101" pitchFamily="2" charset="-122"/>
              </a:rPr>
              <a:t> 加强医院肿瘤报告环节的质控自查</a:t>
            </a:r>
          </a:p>
          <a:p>
            <a:r>
              <a:rPr lang="zh-CN" altLang="en-US" sz="2800" dirty="0" smtClean="0">
                <a:latin typeface="黑体" panose="02010600030101010101" pitchFamily="2" charset="-122"/>
                <a:ea typeface="黑体" panose="02010600030101010101" pitchFamily="2" charset="-122"/>
              </a:rPr>
              <a:t> 凡漏报的原则上由送验医师、床位医师补报</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226" name="图片 2097225"/>
          <p:cNvPicPr>
            <a:picLocks noChangeAspect="1"/>
          </p:cNvPicPr>
          <p:nvPr/>
        </p:nvPicPr>
        <p:blipFill>
          <a:blip r:embed="rId3"/>
          <a:srcRect/>
          <a:stretch>
            <a:fillRect/>
          </a:stretch>
        </p:blipFill>
        <p:spPr>
          <a:xfrm>
            <a:off x="2108200" y="2178050"/>
            <a:ext cx="5264150" cy="1016000"/>
          </a:xfrm>
          <a:prstGeom prst="rect">
            <a:avLst/>
          </a:prstGeom>
          <a:noFill/>
          <a:ln w="9525">
            <a:noFill/>
          </a:ln>
        </p:spPr>
      </p:pic>
    </p:spTree>
    <p:custDataLst>
      <p:tags r:id="rId1"/>
    </p:custDataLst>
  </p:cSld>
  <p:clrMapOvr>
    <a:masterClrMapping/>
  </p:clrMapOvr>
  <p:transition>
    <p:blinds/>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89" name="矩形 1048988"/>
          <p:cNvSpPr/>
          <p:nvPr/>
        </p:nvSpPr>
        <p:spPr>
          <a:xfrm>
            <a:off x="357158" y="1142984"/>
            <a:ext cx="8583612" cy="5176837"/>
          </a:xfrm>
          <a:prstGeom prst="rect">
            <a:avLst/>
          </a:prstGeom>
          <a:noFill/>
          <a:ln w="9525">
            <a:noFill/>
          </a:ln>
        </p:spPr>
        <p:txBody>
          <a:bodyPr vert="horz" lIns="91440" tIns="45720" rIns="91440" bIns="45720" anchor="t">
            <a:spAutoFit/>
          </a:bodyPr>
          <a:lstStyle/>
          <a:p>
            <a:pPr algn="just">
              <a:lnSpc>
                <a:spcPct val="150000"/>
              </a:lnSpc>
              <a:spcBef>
                <a:spcPct val="50000"/>
              </a:spcBef>
              <a:buClr>
                <a:srgbClr val="8FC226"/>
              </a:buClr>
              <a:buNone/>
            </a:pPr>
            <a:r>
              <a:rPr lang="zh-CN" altLang="en-US" sz="2800" baseline="0" dirty="0">
                <a:solidFill>
                  <a:srgbClr val="FF0000"/>
                </a:solidFill>
                <a:latin typeface="Times New Roman" panose="02020603050405020304" pitchFamily="18" charset="0"/>
                <a:ea typeface="宋体" panose="02010600030101010101" pitchFamily="2" charset="-122"/>
                <a:sym typeface="Arial" panose="020B0604020202020204" pitchFamily="34" charset="0"/>
              </a:rPr>
              <a:t>第十条</a:t>
            </a:r>
            <a:endParaRPr lang="en-US" altLang="en-US" dirty="0">
              <a:latin typeface="Arial" panose="020B0604020202020204" pitchFamily="34" charset="0"/>
            </a:endParaRPr>
          </a:p>
          <a:p>
            <a:pPr algn="just">
              <a:lnSpc>
                <a:spcPct val="150000"/>
              </a:lnSpc>
              <a:spcBef>
                <a:spcPct val="50000"/>
              </a:spcBef>
              <a:buClr>
                <a:srgbClr val="8FC226"/>
              </a:buClr>
              <a:buNone/>
            </a:pPr>
            <a:r>
              <a:rPr lang="zh-CN" altLang="en-US" sz="2800" baseline="0" dirty="0">
                <a:solidFill>
                  <a:srgbClr val="808080"/>
                </a:solidFill>
                <a:latin typeface="Times New Roman" panose="02020603050405020304" pitchFamily="18" charset="0"/>
                <a:ea typeface="宋体" panose="02010600030101010101" pitchFamily="2" charset="-122"/>
                <a:sym typeface="Arial" panose="020B0604020202020204" pitchFamily="34" charset="0"/>
              </a:rPr>
              <a:t>       </a:t>
            </a:r>
            <a:r>
              <a:rPr lang="zh-CN" altLang="en-US" sz="2800" baseline="0" dirty="0">
                <a:solidFill>
                  <a:srgbClr val="67841A"/>
                </a:solidFill>
                <a:latin typeface="Times New Roman" panose="02020603050405020304" pitchFamily="18" charset="0"/>
                <a:ea typeface="宋体" panose="02010600030101010101" pitchFamily="2" charset="-122"/>
                <a:sym typeface="Arial" panose="020B0604020202020204" pitchFamily="34" charset="0"/>
              </a:rPr>
              <a:t>各级各类医疗机构承担责任范围内突发公共卫生事件和传染病疫情监测信息报告任务，具体职责为：</a:t>
            </a:r>
            <a:endParaRPr lang="en-US" altLang="en-US" dirty="0">
              <a:latin typeface="Arial" panose="020B0604020202020204" pitchFamily="34" charset="0"/>
            </a:endParaRPr>
          </a:p>
          <a:p>
            <a:pPr algn="just">
              <a:lnSpc>
                <a:spcPct val="150000"/>
              </a:lnSpc>
              <a:spcBef>
                <a:spcPct val="50000"/>
              </a:spcBef>
              <a:buClr>
                <a:srgbClr val="8FC226"/>
              </a:buClr>
              <a:buNone/>
            </a:pPr>
            <a:r>
              <a:rPr lang="zh-CN" altLang="en-US" sz="2800" baseline="0" dirty="0">
                <a:solidFill>
                  <a:srgbClr val="67841A"/>
                </a:solidFill>
                <a:latin typeface="Times New Roman" panose="02020603050405020304" pitchFamily="18" charset="0"/>
                <a:ea typeface="宋体" panose="02010600030101010101" pitchFamily="2" charset="-122"/>
                <a:sym typeface="Arial" panose="020B0604020202020204" pitchFamily="34" charset="0"/>
              </a:rPr>
              <a:t>（一）建立突发公共卫生事件和传染病疫情信息监测报告制度。 </a:t>
            </a:r>
            <a:endParaRPr lang="en-US" altLang="en-US" dirty="0">
              <a:latin typeface="Arial" panose="020B0604020202020204" pitchFamily="34" charset="0"/>
            </a:endParaRPr>
          </a:p>
          <a:p>
            <a:pPr algn="just">
              <a:lnSpc>
                <a:spcPct val="150000"/>
              </a:lnSpc>
              <a:spcBef>
                <a:spcPct val="50000"/>
              </a:spcBef>
              <a:buClr>
                <a:srgbClr val="8FC226"/>
              </a:buClr>
              <a:buNone/>
            </a:pPr>
            <a:r>
              <a:rPr lang="zh-CN" altLang="en-US" sz="2800" baseline="0" dirty="0">
                <a:solidFill>
                  <a:srgbClr val="67841A"/>
                </a:solidFill>
                <a:latin typeface="Times New Roman" panose="02020603050405020304" pitchFamily="18" charset="0"/>
                <a:ea typeface="宋体" panose="02010600030101010101" pitchFamily="2" charset="-122"/>
                <a:sym typeface="Arial" panose="020B0604020202020204" pitchFamily="34" charset="0"/>
              </a:rPr>
              <a:t> （二）执行首诊负责制，严格门诊工作日志制度以及突发公共卫生事件和疫情报告制度。</a:t>
            </a:r>
            <a:endParaRPr lang="en-US" altLang="en-US" dirty="0">
              <a:latin typeface="Arial" panose="020B0604020202020204" pitchFamily="34" charset="0"/>
            </a:endParaRPr>
          </a:p>
        </p:txBody>
      </p:sp>
      <p:sp>
        <p:nvSpPr>
          <p:cNvPr id="1048991" name="矩形 1048990"/>
          <p:cNvSpPr/>
          <p:nvPr/>
        </p:nvSpPr>
        <p:spPr>
          <a:xfrm>
            <a:off x="1295400" y="381000"/>
            <a:ext cx="5715000" cy="579438"/>
          </a:xfrm>
          <a:prstGeom prst="rect">
            <a:avLst/>
          </a:prstGeom>
          <a:noFill/>
          <a:ln w="9525">
            <a:noFill/>
          </a:ln>
        </p:spPr>
        <p:txBody>
          <a:bodyPr vert="horz" lIns="91440" tIns="45720" rIns="91440" bIns="45720" anchor="t">
            <a:spAutoFit/>
          </a:bodyPr>
          <a:lstStyle/>
          <a:p>
            <a:pPr>
              <a:spcBef>
                <a:spcPct val="50000"/>
              </a:spcBef>
              <a:buNone/>
            </a:pPr>
            <a:r>
              <a:rPr lang="zh-CN" altLang="en-US" sz="3200" baseline="0" dirty="0">
                <a:solidFill>
                  <a:srgbClr val="67841A"/>
                </a:solidFill>
                <a:latin typeface="Arial" panose="020B0604020202020204" pitchFamily="34" charset="0"/>
                <a:ea typeface="宋体" panose="02010600030101010101" pitchFamily="2" charset="-122"/>
                <a:sym typeface="Arial" panose="020B0604020202020204" pitchFamily="34" charset="0"/>
              </a:rPr>
              <a:t>卫生部第三十七号令（</a:t>
            </a:r>
            <a:r>
              <a:rPr lang="en-US" altLang="zh-CN" sz="3200" baseline="0" dirty="0">
                <a:solidFill>
                  <a:srgbClr val="67841A"/>
                </a:solidFill>
                <a:latin typeface="Arial" panose="020B0604020202020204" pitchFamily="34" charset="0"/>
                <a:ea typeface="宋体" panose="02010600030101010101" pitchFamily="2" charset="-122"/>
                <a:sym typeface="Arial" panose="020B0604020202020204" pitchFamily="34" charset="0"/>
              </a:rPr>
              <a:t>2003</a:t>
            </a:r>
            <a:r>
              <a:rPr lang="zh-CN" altLang="en-US" sz="3200" baseline="0" dirty="0">
                <a:solidFill>
                  <a:srgbClr val="67841A"/>
                </a:solidFill>
                <a:latin typeface="Arial" panose="020B0604020202020204" pitchFamily="34" charset="0"/>
                <a:ea typeface="宋体" panose="02010600030101010101" pitchFamily="2" charset="-122"/>
                <a:sym typeface="Arial" panose="020B0604020202020204" pitchFamily="34" charset="0"/>
              </a:rPr>
              <a:t>）</a:t>
            </a:r>
            <a:endParaRPr lang="en-US" altLang="en-US" dirty="0">
              <a:latin typeface="Arial" panose="020B0604020202020204" pitchFamily="34" charset="0"/>
            </a:endParaRPr>
          </a:p>
        </p:txBody>
      </p:sp>
    </p:spTree>
    <p:custDataLst>
      <p:tags r:id="rId1"/>
    </p:custDataLst>
  </p:cSld>
  <p:clrMapOvr>
    <a:masterClrMapping/>
  </p:clrMapOvr>
  <p:transition>
    <p:blinds/>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99" name="矩形 1048998"/>
          <p:cNvSpPr/>
          <p:nvPr/>
        </p:nvSpPr>
        <p:spPr>
          <a:xfrm>
            <a:off x="395288" y="1557338"/>
            <a:ext cx="8283575" cy="4962525"/>
          </a:xfrm>
          <a:prstGeom prst="rect">
            <a:avLst/>
          </a:prstGeom>
          <a:noFill/>
          <a:ln w="9525">
            <a:noFill/>
          </a:ln>
        </p:spPr>
        <p:txBody>
          <a:bodyPr vert="horz" lIns="91440" tIns="45720" rIns="91440" bIns="45720" anchor="t">
            <a:spAutoFit/>
          </a:bodyPr>
          <a:lstStyle/>
          <a:p>
            <a:pPr algn="just">
              <a:lnSpc>
                <a:spcPct val="150000"/>
              </a:lnSpc>
              <a:spcBef>
                <a:spcPct val="50000"/>
              </a:spcBef>
              <a:buClr>
                <a:srgbClr val="8FC226"/>
              </a:buClr>
              <a:buNone/>
            </a:pPr>
            <a:r>
              <a:rPr lang="zh-CN" altLang="en-US" sz="2800" baseline="0" dirty="0">
                <a:solidFill>
                  <a:srgbClr val="808080"/>
                </a:solidFill>
                <a:latin typeface="Times New Roman" panose="02020603050405020304" pitchFamily="18" charset="0"/>
                <a:ea typeface="宋体" panose="02010600030101010101" pitchFamily="2" charset="-122"/>
                <a:sym typeface="Arial" panose="020B0604020202020204" pitchFamily="34" charset="0"/>
              </a:rPr>
              <a:t> </a:t>
            </a:r>
            <a:r>
              <a:rPr lang="zh-CN" altLang="en-US" sz="2800" baseline="0" dirty="0">
                <a:solidFill>
                  <a:srgbClr val="67841A"/>
                </a:solidFill>
                <a:latin typeface="Times New Roman" panose="02020603050405020304" pitchFamily="18" charset="0"/>
                <a:ea typeface="宋体" panose="02010600030101010101" pitchFamily="2" charset="-122"/>
                <a:sym typeface="Arial" panose="020B0604020202020204" pitchFamily="34" charset="0"/>
              </a:rPr>
              <a:t>（三）建立或指定专门的部门和人员，配备必要的设备，保证突发公共卫生事件和疫情监测信息的网络直接报告。</a:t>
            </a:r>
            <a:endParaRPr lang="en-US" altLang="en-US" dirty="0">
              <a:latin typeface="Arial" panose="020B0604020202020204" pitchFamily="34" charset="0"/>
            </a:endParaRPr>
          </a:p>
          <a:p>
            <a:pPr algn="just">
              <a:lnSpc>
                <a:spcPct val="150000"/>
              </a:lnSpc>
              <a:spcBef>
                <a:spcPct val="50000"/>
              </a:spcBef>
              <a:buClr>
                <a:srgbClr val="8FC226"/>
              </a:buClr>
              <a:buNone/>
            </a:pPr>
            <a:r>
              <a:rPr lang="zh-CN" altLang="en-US" sz="2800" baseline="0" dirty="0">
                <a:solidFill>
                  <a:srgbClr val="67841A"/>
                </a:solidFill>
                <a:latin typeface="Times New Roman" panose="02020603050405020304" pitchFamily="18" charset="0"/>
                <a:ea typeface="宋体" panose="02010600030101010101" pitchFamily="2" charset="-122"/>
                <a:sym typeface="Arial" panose="020B0604020202020204" pitchFamily="34" charset="0"/>
              </a:rPr>
              <a:t>（四）</a:t>
            </a:r>
            <a:r>
              <a:rPr lang="zh-CN" altLang="en-US" sz="2800" baseline="0" dirty="0">
                <a:solidFill>
                  <a:srgbClr val="FF0000"/>
                </a:solidFill>
                <a:latin typeface="Times New Roman" panose="02020603050405020304" pitchFamily="18" charset="0"/>
                <a:ea typeface="宋体" panose="02010600030101010101" pitchFamily="2" charset="-122"/>
                <a:sym typeface="Arial" panose="020B0604020202020204" pitchFamily="34" charset="0"/>
              </a:rPr>
              <a:t>对医生和实习生进行有关突发公共卫生事件和传染病疫情监测信息报告工作的培训。</a:t>
            </a:r>
            <a:r>
              <a:rPr lang="zh-CN" altLang="en-US" sz="2800" baseline="0" dirty="0">
                <a:solidFill>
                  <a:srgbClr val="67841A"/>
                </a:solidFill>
                <a:latin typeface="Times New Roman" panose="02020603050405020304" pitchFamily="18" charset="0"/>
                <a:ea typeface="宋体" panose="02010600030101010101" pitchFamily="2" charset="-122"/>
                <a:sym typeface="Arial" panose="020B0604020202020204" pitchFamily="34" charset="0"/>
              </a:rPr>
              <a:t> </a:t>
            </a:r>
            <a:endParaRPr lang="en-US" altLang="en-US" dirty="0">
              <a:latin typeface="Arial" panose="020B0604020202020204" pitchFamily="34" charset="0"/>
            </a:endParaRPr>
          </a:p>
          <a:p>
            <a:pPr algn="just">
              <a:lnSpc>
                <a:spcPct val="150000"/>
              </a:lnSpc>
              <a:spcBef>
                <a:spcPct val="50000"/>
              </a:spcBef>
              <a:buClr>
                <a:srgbClr val="8FC226"/>
              </a:buClr>
              <a:buNone/>
            </a:pPr>
            <a:r>
              <a:rPr lang="zh-CN" altLang="en-US" sz="2800" baseline="0" dirty="0">
                <a:solidFill>
                  <a:srgbClr val="67841A"/>
                </a:solidFill>
                <a:latin typeface="Times New Roman" panose="02020603050405020304" pitchFamily="18" charset="0"/>
                <a:ea typeface="宋体" panose="02010600030101010101" pitchFamily="2" charset="-122"/>
                <a:sym typeface="Arial" panose="020B0604020202020204" pitchFamily="34" charset="0"/>
              </a:rPr>
              <a:t> （五）配合疾病预防控制机构开展流行病学调查和标本采样。</a:t>
            </a:r>
            <a:endParaRPr lang="en-US" altLang="en-US" dirty="0">
              <a:latin typeface="Arial" panose="020B0604020202020204" pitchFamily="34" charset="0"/>
            </a:endParaRPr>
          </a:p>
        </p:txBody>
      </p:sp>
      <p:sp>
        <p:nvSpPr>
          <p:cNvPr id="1049001" name="矩形 1049000"/>
          <p:cNvSpPr/>
          <p:nvPr/>
        </p:nvSpPr>
        <p:spPr>
          <a:xfrm>
            <a:off x="1295400" y="381000"/>
            <a:ext cx="5715000" cy="579438"/>
          </a:xfrm>
          <a:prstGeom prst="rect">
            <a:avLst/>
          </a:prstGeom>
          <a:noFill/>
          <a:ln w="9525">
            <a:noFill/>
          </a:ln>
        </p:spPr>
        <p:txBody>
          <a:bodyPr vert="horz" lIns="91440" tIns="45720" rIns="91440" bIns="45720" anchor="t">
            <a:spAutoFit/>
          </a:bodyPr>
          <a:lstStyle/>
          <a:p>
            <a:pPr>
              <a:spcBef>
                <a:spcPct val="50000"/>
              </a:spcBef>
              <a:buNone/>
            </a:pPr>
            <a:r>
              <a:rPr lang="zh-CN" altLang="en-US" sz="3200" baseline="0" dirty="0">
                <a:solidFill>
                  <a:srgbClr val="67841A"/>
                </a:solidFill>
                <a:latin typeface="Arial" panose="020B0604020202020204" pitchFamily="34" charset="0"/>
                <a:ea typeface="宋体" panose="02010600030101010101" pitchFamily="2" charset="-122"/>
                <a:sym typeface="Arial" panose="020B0604020202020204" pitchFamily="34" charset="0"/>
              </a:rPr>
              <a:t>卫生部第三十七号令（</a:t>
            </a:r>
            <a:r>
              <a:rPr lang="en-US" altLang="zh-CN" sz="3200" baseline="0" dirty="0">
                <a:solidFill>
                  <a:srgbClr val="67841A"/>
                </a:solidFill>
                <a:latin typeface="Arial" panose="020B0604020202020204" pitchFamily="34" charset="0"/>
                <a:ea typeface="宋体" panose="02010600030101010101" pitchFamily="2" charset="-122"/>
                <a:sym typeface="Arial" panose="020B0604020202020204" pitchFamily="34" charset="0"/>
              </a:rPr>
              <a:t>2003</a:t>
            </a:r>
            <a:r>
              <a:rPr lang="zh-CN" altLang="en-US" sz="3200" baseline="0" dirty="0">
                <a:solidFill>
                  <a:srgbClr val="67841A"/>
                </a:solidFill>
                <a:latin typeface="Arial" panose="020B0604020202020204" pitchFamily="34" charset="0"/>
                <a:ea typeface="宋体" panose="02010600030101010101" pitchFamily="2" charset="-122"/>
                <a:sym typeface="Arial" panose="020B0604020202020204" pitchFamily="34" charset="0"/>
              </a:rPr>
              <a:t>）</a:t>
            </a:r>
            <a:endParaRPr lang="en-US" altLang="en-US" dirty="0">
              <a:latin typeface="Arial" panose="020B0604020202020204" pitchFamily="34" charset="0"/>
            </a:endParaRPr>
          </a:p>
        </p:txBody>
      </p:sp>
    </p:spTree>
    <p:custDataLst>
      <p:tags r:id="rId1"/>
    </p:custDataLst>
  </p:cSld>
  <p:clrMapOvr>
    <a:masterClrMapping/>
  </p:clrMapOvr>
  <p:transition>
    <p:blinds/>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09" name="矩形 1049008"/>
          <p:cNvSpPr/>
          <p:nvPr/>
        </p:nvSpPr>
        <p:spPr>
          <a:xfrm>
            <a:off x="323850" y="1196975"/>
            <a:ext cx="8497888" cy="4327525"/>
          </a:xfrm>
          <a:prstGeom prst="rect">
            <a:avLst/>
          </a:prstGeom>
          <a:noFill/>
          <a:ln w="9525">
            <a:noFill/>
          </a:ln>
        </p:spPr>
        <p:txBody>
          <a:bodyPr vert="horz" lIns="91440" tIns="45720" rIns="91440" bIns="45720" anchor="t">
            <a:spAutoFit/>
          </a:bodyPr>
          <a:lstStyle/>
          <a:p>
            <a:pPr algn="just">
              <a:lnSpc>
                <a:spcPct val="150000"/>
              </a:lnSpc>
              <a:spcBef>
                <a:spcPct val="50000"/>
              </a:spcBef>
              <a:buClr>
                <a:srgbClr val="8FC226"/>
              </a:buClr>
              <a:buNone/>
            </a:pPr>
            <a:r>
              <a:rPr lang="zh-CN" altLang="en-US" sz="2800" baseline="0" dirty="0">
                <a:solidFill>
                  <a:srgbClr val="FF0000"/>
                </a:solidFill>
                <a:latin typeface="Times New Roman" panose="02020603050405020304" pitchFamily="18" charset="0"/>
                <a:ea typeface="宋体" panose="02010600030101010101" pitchFamily="2" charset="-122"/>
                <a:sym typeface="Arial" panose="020B0604020202020204" pitchFamily="34" charset="0"/>
              </a:rPr>
              <a:t>第十六条 </a:t>
            </a:r>
            <a:endParaRPr lang="en-US" altLang="en-US" dirty="0">
              <a:latin typeface="Arial" panose="020B0604020202020204" pitchFamily="34" charset="0"/>
            </a:endParaRPr>
          </a:p>
          <a:p>
            <a:pPr algn="just">
              <a:lnSpc>
                <a:spcPct val="150000"/>
              </a:lnSpc>
              <a:spcBef>
                <a:spcPct val="50000"/>
              </a:spcBef>
              <a:buClr>
                <a:srgbClr val="8FC226"/>
              </a:buClr>
              <a:buNone/>
            </a:pPr>
            <a:r>
              <a:rPr lang="zh-CN" altLang="en-US" sz="2800" baseline="0" dirty="0">
                <a:solidFill>
                  <a:srgbClr val="808080"/>
                </a:solidFill>
                <a:latin typeface="Times New Roman" panose="02020603050405020304" pitchFamily="18" charset="0"/>
                <a:ea typeface="宋体" panose="02010600030101010101" pitchFamily="2" charset="-122"/>
                <a:sym typeface="Arial" panose="020B0604020202020204" pitchFamily="34" charset="0"/>
              </a:rPr>
              <a:t>    </a:t>
            </a:r>
            <a:r>
              <a:rPr lang="zh-CN" altLang="en-US" sz="2800" baseline="0" dirty="0">
                <a:solidFill>
                  <a:srgbClr val="FF0000"/>
                </a:solidFill>
                <a:latin typeface="Times New Roman" panose="02020603050405020304" pitchFamily="18" charset="0"/>
                <a:ea typeface="宋体" panose="02010600030101010101" pitchFamily="2" charset="-122"/>
                <a:sym typeface="Arial" panose="020B0604020202020204" pitchFamily="34" charset="0"/>
              </a:rPr>
              <a:t>执行职务的医护人员</a:t>
            </a:r>
            <a:r>
              <a:rPr lang="zh-CN" altLang="en-US" sz="2800" baseline="0" dirty="0">
                <a:solidFill>
                  <a:srgbClr val="67841A"/>
                </a:solidFill>
                <a:latin typeface="Times New Roman" panose="02020603050405020304" pitchFamily="18" charset="0"/>
                <a:ea typeface="宋体" panose="02010600030101010101" pitchFamily="2" charset="-122"/>
                <a:sym typeface="Arial" panose="020B0604020202020204" pitchFamily="34" charset="0"/>
              </a:rPr>
              <a:t>和检疫人员、疾病预防控制人员、乡村医生、个体开业医生均为责任疫情报告人。</a:t>
            </a:r>
            <a:endParaRPr lang="en-US" altLang="en-US" dirty="0">
              <a:latin typeface="Arial" panose="020B0604020202020204" pitchFamily="34" charset="0"/>
            </a:endParaRPr>
          </a:p>
          <a:p>
            <a:pPr algn="just">
              <a:lnSpc>
                <a:spcPct val="150000"/>
              </a:lnSpc>
              <a:spcBef>
                <a:spcPct val="50000"/>
              </a:spcBef>
              <a:buClr>
                <a:srgbClr val="8FC226"/>
              </a:buClr>
              <a:buNone/>
            </a:pPr>
            <a:r>
              <a:rPr lang="zh-CN" altLang="en-US" sz="2800" baseline="0" dirty="0">
                <a:solidFill>
                  <a:srgbClr val="67841A"/>
                </a:solidFill>
                <a:latin typeface="Times New Roman" panose="02020603050405020304" pitchFamily="18" charset="0"/>
                <a:ea typeface="宋体" panose="02010600030101010101" pitchFamily="2" charset="-122"/>
                <a:sym typeface="Arial" panose="020B0604020202020204" pitchFamily="34" charset="0"/>
              </a:rPr>
              <a:t>    </a:t>
            </a:r>
            <a:r>
              <a:rPr lang="zh-CN" altLang="en-US" sz="2800" baseline="0" dirty="0">
                <a:solidFill>
                  <a:srgbClr val="FF0000"/>
                </a:solidFill>
                <a:latin typeface="Times New Roman" panose="02020603050405020304" pitchFamily="18" charset="0"/>
                <a:ea typeface="宋体" panose="02010600030101010101" pitchFamily="2" charset="-122"/>
                <a:sym typeface="Arial" panose="020B0604020202020204" pitchFamily="34" charset="0"/>
              </a:rPr>
              <a:t>责任疫情报告人</a:t>
            </a:r>
            <a:r>
              <a:rPr lang="zh-CN" altLang="en-US" sz="2800" baseline="0" dirty="0">
                <a:solidFill>
                  <a:srgbClr val="67841A"/>
                </a:solidFill>
                <a:latin typeface="Times New Roman" panose="02020603050405020304" pitchFamily="18" charset="0"/>
                <a:ea typeface="宋体" panose="02010600030101010101" pitchFamily="2" charset="-122"/>
                <a:sym typeface="Arial" panose="020B0604020202020204" pitchFamily="34" charset="0"/>
              </a:rPr>
              <a:t>在执行职务的过程中发现有法定传染病病人、疑似病人或病原携带者，必须按传染病防治法的规定进行疫情报告，履行法律规定的义务。</a:t>
            </a:r>
            <a:endParaRPr lang="en-US" altLang="en-US" dirty="0">
              <a:latin typeface="Arial" panose="020B0604020202020204" pitchFamily="34" charset="0"/>
            </a:endParaRPr>
          </a:p>
        </p:txBody>
      </p:sp>
      <p:sp>
        <p:nvSpPr>
          <p:cNvPr id="1049011" name="矩形 1049010"/>
          <p:cNvSpPr/>
          <p:nvPr/>
        </p:nvSpPr>
        <p:spPr>
          <a:xfrm>
            <a:off x="1219200" y="381000"/>
            <a:ext cx="5943600" cy="579438"/>
          </a:xfrm>
          <a:prstGeom prst="rect">
            <a:avLst/>
          </a:prstGeom>
          <a:noFill/>
          <a:ln w="9525">
            <a:noFill/>
          </a:ln>
        </p:spPr>
        <p:txBody>
          <a:bodyPr vert="horz" lIns="91440" tIns="45720" rIns="91440" bIns="45720" anchor="t">
            <a:spAutoFit/>
          </a:bodyPr>
          <a:lstStyle/>
          <a:p>
            <a:pPr>
              <a:spcBef>
                <a:spcPct val="50000"/>
              </a:spcBef>
              <a:buNone/>
            </a:pPr>
            <a:r>
              <a:rPr lang="zh-CN" altLang="en-US" sz="3200" baseline="0" dirty="0">
                <a:solidFill>
                  <a:srgbClr val="67841A"/>
                </a:solidFill>
                <a:latin typeface="Arial" panose="020B0604020202020204" pitchFamily="34" charset="0"/>
                <a:ea typeface="宋体" panose="02010600030101010101" pitchFamily="2" charset="-122"/>
                <a:sym typeface="Arial" panose="020B0604020202020204" pitchFamily="34" charset="0"/>
              </a:rPr>
              <a:t>卫生部第三十七号令（</a:t>
            </a:r>
            <a:r>
              <a:rPr lang="en-US" altLang="zh-CN" sz="3200" baseline="0" dirty="0">
                <a:solidFill>
                  <a:srgbClr val="67841A"/>
                </a:solidFill>
                <a:latin typeface="Arial" panose="020B0604020202020204" pitchFamily="34" charset="0"/>
                <a:ea typeface="宋体" panose="02010600030101010101" pitchFamily="2" charset="-122"/>
                <a:sym typeface="Arial" panose="020B0604020202020204" pitchFamily="34" charset="0"/>
              </a:rPr>
              <a:t>2003</a:t>
            </a:r>
            <a:r>
              <a:rPr lang="zh-CN" altLang="en-US" sz="3200" baseline="0" dirty="0">
                <a:solidFill>
                  <a:srgbClr val="67841A"/>
                </a:solidFill>
                <a:latin typeface="Arial" panose="020B0604020202020204" pitchFamily="34" charset="0"/>
                <a:ea typeface="宋体" panose="02010600030101010101" pitchFamily="2" charset="-122"/>
                <a:sym typeface="Arial" panose="020B0604020202020204" pitchFamily="34" charset="0"/>
              </a:rPr>
              <a:t>）</a:t>
            </a:r>
            <a:endParaRPr lang="en-US" altLang="en-US" dirty="0">
              <a:latin typeface="Arial" panose="020B0604020202020204" pitchFamily="34" charset="0"/>
            </a:endParaRPr>
          </a:p>
        </p:txBody>
      </p:sp>
      <p:sp>
        <p:nvSpPr>
          <p:cNvPr id="1049013" name="页脚占位符 1049012"/>
          <p:cNvSpPr>
            <a:spLocks noGrp="1"/>
          </p:cNvSpPr>
          <p:nvPr>
            <p:ph type="ftr" sz="quarter" idx="11"/>
          </p:nvPr>
        </p:nvSpPr>
        <p:spPr>
          <a:xfrm>
            <a:off x="0" y="6154738"/>
            <a:ext cx="4572000" cy="365125"/>
          </a:xfrm>
          <a:prstGeom prst="rect">
            <a:avLst/>
          </a:prstGeom>
        </p:spPr>
        <p:txBody>
          <a:bodyPr vert="horz" lIns="91440" tIns="45720" rIns="91440" bIns="45720" anchor="ctr"/>
          <a:lstStyle>
            <a:lvl1pPr marL="0" lvl="0" indent="0" algn="l" defTabSz="914400" eaLnBrk="1" fontAlgn="base" latinLnBrk="0" hangingPunct="1">
              <a:lnSpc>
                <a:spcPct val="100000"/>
              </a:lnSpc>
              <a:spcBef>
                <a:spcPct val="0"/>
              </a:spcBef>
              <a:spcAft>
                <a:spcPct val="0"/>
              </a:spcAft>
              <a:buNone/>
              <a:defRPr sz="1800" b="1" i="0" u="none" kern="1200" baseline="0">
                <a:solidFill>
                  <a:srgbClr val="000000"/>
                </a:solidFill>
                <a:latin typeface="Arial" panose="020B0604020202020204" pitchFamily="34" charset="0"/>
                <a:ea typeface="黑体" panose="02010600030101010101" pitchFamily="2" charset="-122"/>
                <a:sym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sz="1800" b="1" i="0" u="none" kern="1200" baseline="0">
                <a:solidFill>
                  <a:srgbClr val="000000"/>
                </a:solidFill>
                <a:latin typeface="Arial" panose="020B0604020202020204" pitchFamily="34" charset="0"/>
                <a:ea typeface="黑体" panose="02010600030101010101" pitchFamily="2" charset="-122"/>
                <a:cs typeface="+mn-cs"/>
                <a:sym typeface="Arial" panose="020B0604020202020204" pitchFamily="34" charset="0"/>
              </a:defRPr>
            </a:lvl2pPr>
            <a:lvl3pPr marL="914400" lvl="2" indent="0" algn="l" defTabSz="914400" rtl="0" eaLnBrk="1" fontAlgn="base" latinLnBrk="0" hangingPunct="1">
              <a:lnSpc>
                <a:spcPct val="100000"/>
              </a:lnSpc>
              <a:spcBef>
                <a:spcPct val="0"/>
              </a:spcBef>
              <a:spcAft>
                <a:spcPct val="0"/>
              </a:spcAft>
              <a:buNone/>
              <a:defRPr sz="1800" b="1" i="0" u="none" kern="1200" baseline="0">
                <a:solidFill>
                  <a:srgbClr val="000000"/>
                </a:solidFill>
                <a:latin typeface="Arial" panose="020B0604020202020204" pitchFamily="34" charset="0"/>
                <a:ea typeface="黑体" panose="02010600030101010101" pitchFamily="2" charset="-122"/>
                <a:cs typeface="+mn-cs"/>
                <a:sym typeface="Arial" panose="020B0604020202020204" pitchFamily="34" charset="0"/>
              </a:defRPr>
            </a:lvl3pPr>
            <a:lvl4pPr marL="1371600" lvl="3" indent="0" algn="l" defTabSz="914400" rtl="0" eaLnBrk="1" fontAlgn="base" latinLnBrk="0" hangingPunct="1">
              <a:lnSpc>
                <a:spcPct val="100000"/>
              </a:lnSpc>
              <a:spcBef>
                <a:spcPct val="0"/>
              </a:spcBef>
              <a:spcAft>
                <a:spcPct val="0"/>
              </a:spcAft>
              <a:buNone/>
              <a:defRPr sz="1800" b="1" i="0" u="none" kern="1200" baseline="0">
                <a:solidFill>
                  <a:srgbClr val="000000"/>
                </a:solidFill>
                <a:latin typeface="Arial" panose="020B0604020202020204" pitchFamily="34" charset="0"/>
                <a:ea typeface="黑体" panose="02010600030101010101" pitchFamily="2" charset="-122"/>
                <a:cs typeface="+mn-cs"/>
                <a:sym typeface="Arial" panose="020B0604020202020204" pitchFamily="34" charset="0"/>
              </a:defRPr>
            </a:lvl4pPr>
            <a:lvl5pPr marL="1828800" lvl="4" indent="0" algn="l" defTabSz="914400" rtl="0" eaLnBrk="1" fontAlgn="base" latinLnBrk="0" hangingPunct="1">
              <a:lnSpc>
                <a:spcPct val="100000"/>
              </a:lnSpc>
              <a:spcBef>
                <a:spcPct val="0"/>
              </a:spcBef>
              <a:spcAft>
                <a:spcPct val="0"/>
              </a:spcAft>
              <a:buNone/>
              <a:defRPr sz="1800" b="1" i="0" u="none" kern="1200" baseline="0">
                <a:solidFill>
                  <a:srgbClr val="000000"/>
                </a:solidFill>
                <a:latin typeface="Arial" panose="020B0604020202020204" pitchFamily="34" charset="0"/>
                <a:ea typeface="黑体" panose="02010600030101010101" pitchFamily="2" charset="-122"/>
                <a:cs typeface="+mn-cs"/>
                <a:sym typeface="Arial" panose="020B0604020202020204" pitchFamily="34" charset="0"/>
              </a:defRPr>
            </a:lvl5pPr>
          </a:lstStyle>
          <a:p>
            <a:pPr marL="0" lvl="0" indent="0" algn="ctr" eaLnBrk="1" fontAlgn="base" latinLnBrk="0" hangingPunct="1">
              <a:lnSpc>
                <a:spcPct val="100000"/>
              </a:lnSpc>
              <a:spcBef>
                <a:spcPct val="0"/>
              </a:spcBef>
              <a:spcAft>
                <a:spcPct val="0"/>
              </a:spcAft>
              <a:buNone/>
            </a:pPr>
            <a:r>
              <a:rPr lang="zh-CN" altLang="en-US" sz="1200" b="0" i="1" u="none" baseline="0" dirty="0">
                <a:solidFill>
                  <a:srgbClr val="A0AE8B"/>
                </a:solidFill>
                <a:latin typeface="Arial" panose="020B0604020202020204" pitchFamily="34" charset="0"/>
                <a:ea typeface="宋体" panose="02010600030101010101" pitchFamily="2" charset="-122"/>
                <a:sym typeface="Arial" panose="020B0604020202020204" pitchFamily="34" charset="0"/>
              </a:rPr>
              <a:t>赣州市妇幼保健院                  预防保健科</a:t>
            </a:r>
            <a:endParaRPr lang="en-US" altLang="en-US" dirty="0"/>
          </a:p>
        </p:txBody>
      </p:sp>
    </p:spTree>
    <p:custDataLst>
      <p:tags r:id="rId1"/>
    </p:custDataLst>
  </p:cSld>
  <p:clrMapOvr>
    <a:masterClrMapping/>
  </p:clrMapOvr>
  <p:transition>
    <p:blinds/>
  </p:transition>
</p:sld>
</file>

<file path=ppt/tags/tag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0"/>
</p:tagLst>
</file>

<file path=ppt/tags/tag10.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0"/>
</p:tagLst>
</file>

<file path=ppt/tags/tag1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0"/>
</p:tagLst>
</file>

<file path=ppt/tags/tag12.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0"/>
</p:tagLst>
</file>

<file path=ppt/tags/tag1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0"/>
</p:tagLst>
</file>

<file path=ppt/tags/tag14.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0"/>
</p:tagLst>
</file>

<file path=ppt/tags/tag15.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0"/>
</p:tagLst>
</file>

<file path=ppt/tags/tag16.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0"/>
</p:tagLst>
</file>

<file path=ppt/tags/tag17.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0"/>
</p:tagLst>
</file>

<file path=ppt/tags/tag18.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0"/>
</p:tagLst>
</file>

<file path=ppt/tags/tag19.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0"/>
</p:tagLst>
</file>

<file path=ppt/tags/tag2.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0"/>
</p:tagLst>
</file>

<file path=ppt/tags/tag20.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0"/>
</p:tagLst>
</file>

<file path=ppt/tags/tag2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0"/>
</p:tagLst>
</file>

<file path=ppt/tags/tag22.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0"/>
</p:tagLst>
</file>

<file path=ppt/tags/tag2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0"/>
</p:tagLst>
</file>

<file path=ppt/tags/tag24.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0"/>
</p:tagLst>
</file>

<file path=ppt/tags/tag25.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0"/>
</p:tagLst>
</file>

<file path=ppt/tags/tag26.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0"/>
</p:tagLst>
</file>

<file path=ppt/tags/tag27.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0"/>
</p:tagLst>
</file>

<file path=ppt/tags/tag28.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0"/>
</p:tagLst>
</file>

<file path=ppt/tags/tag29.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0"/>
</p:tagLst>
</file>

<file path=ppt/tags/tag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0"/>
</p:tagLst>
</file>

<file path=ppt/tags/tag30.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0"/>
</p:tagLst>
</file>

<file path=ppt/tags/tag3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0"/>
</p:tagLst>
</file>

<file path=ppt/tags/tag32.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0"/>
</p:tagLst>
</file>

<file path=ppt/tags/tag3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0"/>
</p:tagLst>
</file>

<file path=ppt/tags/tag34.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0"/>
</p:tagLst>
</file>

<file path=ppt/tags/tag35.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0"/>
</p:tagLst>
</file>

<file path=ppt/tags/tag36.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0"/>
</p:tagLst>
</file>

<file path=ppt/tags/tag37.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0"/>
</p:tagLst>
</file>

<file path=ppt/tags/tag38.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0"/>
</p:tagLst>
</file>

<file path=ppt/tags/tag39.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0"/>
</p:tagLst>
</file>

<file path=ppt/tags/tag4.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0"/>
</p:tagLst>
</file>

<file path=ppt/tags/tag40.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0"/>
</p:tagLst>
</file>

<file path=ppt/tags/tag4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0"/>
</p:tagLst>
</file>

<file path=ppt/tags/tag42.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0"/>
</p:tagLst>
</file>

<file path=ppt/tags/tag4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0"/>
</p:tagLst>
</file>

<file path=ppt/tags/tag44.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0"/>
</p:tagLst>
</file>

<file path=ppt/tags/tag45.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0"/>
</p:tagLst>
</file>

<file path=ppt/tags/tag46.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0"/>
</p:tagLst>
</file>

<file path=ppt/tags/tag5.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0"/>
</p:tagLst>
</file>

<file path=ppt/tags/tag6.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0"/>
</p:tagLst>
</file>

<file path=ppt/tags/tag7.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0"/>
</p:tagLst>
</file>

<file path=ppt/tags/tag8.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0"/>
</p:tagLst>
</file>

<file path=ppt/tags/tag9.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0"/>
</p:tagLst>
</file>

<file path=ppt/theme/theme1.xml><?xml version="1.0" encoding="utf-8"?>
<a:theme xmlns:a="http://schemas.openxmlformats.org/drawingml/2006/main" name="气流">
  <a:themeElements>
    <a:clrScheme name="气流">
      <a:dk1>
        <a:sysClr val="windowText" lastClr="000000"/>
      </a:dk1>
      <a:lt1>
        <a:sysClr val="window" lastClr="CCE8C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气流">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气流">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Slipstream</Template>
  <TotalTime>1</TotalTime>
  <Words>3574</Words>
  <Application>Microsoft Office PowerPoint</Application>
  <PresentationFormat>全屏显示(4:3)</PresentationFormat>
  <Paragraphs>343</Paragraphs>
  <Slides>68</Slides>
  <Notes>1</Notes>
  <HiddenSlides>0</HiddenSlides>
  <MMClips>0</MMClips>
  <ScaleCrop>false</ScaleCrop>
  <HeadingPairs>
    <vt:vector size="4" baseType="variant">
      <vt:variant>
        <vt:lpstr>主题</vt:lpstr>
      </vt:variant>
      <vt:variant>
        <vt:i4>1</vt:i4>
      </vt:variant>
      <vt:variant>
        <vt:lpstr>幻灯片标题</vt:lpstr>
      </vt:variant>
      <vt:variant>
        <vt:i4>68</vt:i4>
      </vt:variant>
    </vt:vector>
  </HeadingPairs>
  <TitlesOfParts>
    <vt:vector size="69" baseType="lpstr">
      <vt:lpstr>气流</vt:lpstr>
      <vt:lpstr>PowerPoint 演示文稿</vt:lpstr>
      <vt:lpstr>PowerPoint 演示文稿</vt:lpstr>
      <vt:lpstr>一、疫情报告的法律法规</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vt:lpstr>
      <vt:lpstr>法定传染病</vt:lpstr>
      <vt:lpstr>法定传染病</vt:lpstr>
      <vt:lpstr>报告时限</vt:lpstr>
      <vt:lpstr>PowerPoint 演示文稿</vt:lpstr>
      <vt:lpstr>三、传染病报告卡填写规范</vt:lpstr>
      <vt:lpstr> 报 告 卡</vt:lpstr>
      <vt:lpstr>PowerPoint 演示文稿</vt:lpstr>
      <vt:lpstr>PowerPoint 演示文稿</vt:lpstr>
      <vt:lpstr>患儿家长姓名</vt:lpstr>
      <vt:lpstr>3、身份证号</vt:lpstr>
      <vt:lpstr>    4、出生日期（年龄）</vt:lpstr>
      <vt:lpstr>5、性别</vt:lpstr>
      <vt:lpstr>6、患者工作单位</vt:lpstr>
      <vt:lpstr>7、联系电话</vt:lpstr>
      <vt:lpstr>PowerPoint 演示文稿</vt:lpstr>
      <vt:lpstr>PowerPoint 演示文稿</vt:lpstr>
      <vt:lpstr>     9 、现住址</vt:lpstr>
      <vt:lpstr>10、职业</vt:lpstr>
      <vt:lpstr>11、病例分类（1）</vt:lpstr>
      <vt:lpstr>PowerPoint 演示文稿</vt:lpstr>
      <vt:lpstr>PowerPoint 演示文稿</vt:lpstr>
      <vt:lpstr>PowerPoint 演示文稿</vt:lpstr>
      <vt:lpstr>PowerPoint 演示文稿</vt:lpstr>
      <vt:lpstr>PowerPoint 演示文稿</vt:lpstr>
      <vt:lpstr>12、病例分类（2）</vt:lpstr>
      <vt:lpstr>13、发病日期</vt:lpstr>
      <vt:lpstr>     14、诊断日期</vt:lpstr>
      <vt:lpstr>PowerPoint 演示文稿</vt:lpstr>
      <vt:lpstr>           15、疾病名称</vt:lpstr>
      <vt:lpstr>16、报告人（填卡医生）</vt:lpstr>
      <vt:lpstr>  17、填卡日期</vt:lpstr>
      <vt:lpstr>PowerPoint 演示文稿</vt:lpstr>
      <vt:lpstr>PowerPoint 演示文稿</vt:lpstr>
      <vt:lpstr>18、备注</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工作目的</vt:lpstr>
      <vt:lpstr>工作流程</vt:lpstr>
      <vt:lpstr>人员职责和任务</vt:lpstr>
      <vt:lpstr>常见存在问题</vt:lpstr>
      <vt:lpstr>肿瘤登记目的和意义</vt:lpstr>
      <vt:lpstr>必要性和重要性</vt:lpstr>
      <vt:lpstr>应收集什么样的信息？</vt:lpstr>
      <vt:lpstr>“发病”的定义</vt:lpstr>
      <vt:lpstr>肿瘤登记报告</vt:lpstr>
      <vt:lpstr>填写报告卡的要求</vt:lpstr>
      <vt:lpstr>报告内容的几点说明</vt:lpstr>
      <vt:lpstr>医疗机构肿瘤报告制度</vt:lpstr>
      <vt:lpstr>医疗机构内部质量控制</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死因监测资料的 分析与利用</dc:title>
  <dc:creator>CAI Yue</dc:creator>
  <cp:lastModifiedBy>admin</cp:lastModifiedBy>
  <cp:revision>17</cp:revision>
  <cp:lastPrinted>2020-02-20T08:36:12Z</cp:lastPrinted>
  <dcterms:created xsi:type="dcterms:W3CDTF">2017-12-29T10:02:00Z</dcterms:created>
  <dcterms:modified xsi:type="dcterms:W3CDTF">2020-02-20T08:37:10Z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2052-10.1.0.7106</vt:lpwstr>
  </property>
</Properties>
</file>